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4630400" cy="8229600"/>
  <p:notesSz cx="8229600" cy="14630400"/>
  <p:embeddedFontLst>
    <p:embeddedFont>
      <p:font typeface="Consolas" panose="020B0609020204030204" pitchFamily="49" charset="0"/>
      <p:regular r:id="rId15"/>
      <p:bold r:id="rId16"/>
      <p:italic r:id="rId17"/>
      <p:boldItalic r:id="rId18"/>
    </p:embeddedFont>
    <p:embeddedFont>
      <p:font typeface="Lora" pitchFamily="2" charset="0"/>
      <p:regular r:id="rId19"/>
      <p:bold r:id="rId20"/>
      <p:italic r:id="rId21"/>
      <p:boldItalic r:id="rId22"/>
    </p:embeddedFont>
    <p:embeddedFont>
      <p:font typeface="Source Sans 3" panose="020B0604020202020204" charset="0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49" d="100"/>
          <a:sy n="49" d="100"/>
        </p:scale>
        <p:origin x="940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/>
              <a:t>‹#›</a:t>
            </a:fld>
            <a:endParaRPr sz="1200" b="0" i="0" u="none" strike="noStrike" cap="none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g374f7d25050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" name="Google Shape;49;g374f7d25050_0_8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g374f7d25050_0_8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9" name="Google Shape;189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3" name="Google Shape;203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74f7d25050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4" name="Google Shape;224;g374f7d25050_0_7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g374f7d25050_0_7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" name="Google Shape;5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7" name="Google Shape;67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74f7d25050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2" name="Google Shape;92;g374f7d25050_0_4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g374f7d25050_0_4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3" name="Google Shape;10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3" name="Google Shape;113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9" name="Google Shape;139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7" name="Google Shape;157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1" name="Google Shape;171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1 master">
  <p:cSld name="Slide 1 master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" name="Google Shape;13;p2" descr="preencoded.png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>
  <p:cSld name="DEFAULT">
    <p:bg>
      <p:bgPr>
        <a:solidFill>
          <a:schemeClr val="lt1"/>
        </a:solid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2 master">
  <p:cSld name="Slide 2 mast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" name="Google Shape;17;p3" descr="preencoded.png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3 master">
  <p:cSld name="Slide 3 master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" name="Google Shape;21;p4" descr="preencoded.png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4 master">
  <p:cSld name="Slide 4 master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5" name="Google Shape;25;p5" descr="preencoded.png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5 master">
  <p:cSld name="Slide 5 master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9" name="Google Shape;29;p6" descr="preencoded.png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6 master">
  <p:cSld name="Slide 6 master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3" name="Google Shape;33;p7" descr="preencoded.png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7 master">
  <p:cSld name="Slide 7 master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7" name="Google Shape;37;p8" descr="preencoded.png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8 master">
  <p:cSld name="Slide 8 master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1" name="Google Shape;41;p9" descr="preencoded.png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9 master">
  <p:cSld name="Slide 9 master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1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5" name="Google Shape;45;p10" descr="preencoded.png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2"/>
          <p:cNvSpPr/>
          <p:nvPr/>
        </p:nvSpPr>
        <p:spPr>
          <a:xfrm>
            <a:off x="12386400" y="6938100"/>
            <a:ext cx="2244000" cy="1291500"/>
          </a:xfrm>
          <a:prstGeom prst="rect">
            <a:avLst/>
          </a:prstGeom>
          <a:solidFill>
            <a:srgbClr val="252833"/>
          </a:solidFill>
          <a:ln w="9525" cap="flat" cmpd="sng">
            <a:solidFill>
              <a:srgbClr val="2528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12"/>
          <p:cNvSpPr/>
          <p:nvPr/>
        </p:nvSpPr>
        <p:spPr>
          <a:xfrm>
            <a:off x="830700" y="3259425"/>
            <a:ext cx="12969000" cy="28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974"/>
              </a:lnSpc>
              <a:spcBef>
                <a:spcPts val="0"/>
              </a:spcBef>
              <a:spcAft>
                <a:spcPts val="0"/>
              </a:spcAft>
              <a:buClr>
                <a:srgbClr val="F98AC7"/>
              </a:buClr>
              <a:buSzPts val="3850"/>
              <a:buFont typeface="Lora"/>
              <a:buNone/>
            </a:pPr>
            <a:r>
              <a:rPr lang="en-US" sz="3850" dirty="0">
                <a:solidFill>
                  <a:srgbClr val="F98AC7"/>
                </a:solidFill>
                <a:latin typeface="Lora"/>
                <a:ea typeface="Lora"/>
                <a:cs typeface="Lora"/>
                <a:sym typeface="Lora"/>
              </a:rPr>
              <a:t>What do you think is the percentage of calls that reject the campaigns out of all the calls made? </a:t>
            </a:r>
            <a:endParaRPr sz="3850" b="0" i="0" u="none" strike="noStrike" cap="none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1"/>
          <p:cNvSpPr/>
          <p:nvPr/>
        </p:nvSpPr>
        <p:spPr>
          <a:xfrm>
            <a:off x="4042801" y="305150"/>
            <a:ext cx="6544800" cy="11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657"/>
              </a:lnSpc>
              <a:spcBef>
                <a:spcPts val="0"/>
              </a:spcBef>
              <a:spcAft>
                <a:spcPts val="0"/>
              </a:spcAft>
              <a:buClr>
                <a:srgbClr val="F98AC7"/>
              </a:buClr>
              <a:buSzPts val="3650"/>
              <a:buFont typeface="Lora"/>
              <a:buNone/>
            </a:pPr>
            <a:r>
              <a:rPr lang="en-US" sz="3650">
                <a:solidFill>
                  <a:srgbClr val="F98AC7"/>
                </a:solidFill>
                <a:latin typeface="Lora"/>
                <a:ea typeface="Lora"/>
                <a:cs typeface="Lora"/>
                <a:sym typeface="Lora"/>
              </a:rPr>
              <a:t>Visualization of Key Trends</a:t>
            </a:r>
            <a:endParaRPr sz="3650" b="0" i="0" u="none" strike="noStrike" cap="none"/>
          </a:p>
        </p:txBody>
      </p:sp>
      <p:pic>
        <p:nvPicPr>
          <p:cNvPr id="193" name="Google Shape;193;p21" title="output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9400" y="2176300"/>
            <a:ext cx="9420225" cy="466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1" title="5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69388" y="2257425"/>
            <a:ext cx="9420225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1" title="output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69400" y="2176300"/>
            <a:ext cx="9420225" cy="46504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1" title="output1.png"/>
          <p:cNvPicPr preferRelativeResize="0"/>
          <p:nvPr/>
        </p:nvPicPr>
        <p:blipFill rotWithShape="1">
          <a:blip r:embed="rId6">
            <a:alphaModFix/>
          </a:blip>
          <a:srcRect b="8147"/>
          <a:stretch/>
        </p:blipFill>
        <p:spPr>
          <a:xfrm>
            <a:off x="523875" y="4803825"/>
            <a:ext cx="5184250" cy="315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1" title="output6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23875" y="1089075"/>
            <a:ext cx="75247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1" title="output3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164950" y="1089063"/>
            <a:ext cx="4752975" cy="2308419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21"/>
          <p:cNvSpPr/>
          <p:nvPr/>
        </p:nvSpPr>
        <p:spPr>
          <a:xfrm>
            <a:off x="12386400" y="6938100"/>
            <a:ext cx="2244000" cy="1291500"/>
          </a:xfrm>
          <a:prstGeom prst="rect">
            <a:avLst/>
          </a:prstGeom>
          <a:solidFill>
            <a:srgbClr val="252833"/>
          </a:solidFill>
          <a:ln w="9525" cap="flat" cmpd="sng">
            <a:solidFill>
              <a:srgbClr val="2528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0" name="Google Shape;200;p21" title="output4.png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164950" y="4524044"/>
            <a:ext cx="4752975" cy="34327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10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10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10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10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10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10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08;p22">
            <a:extLst>
              <a:ext uri="{FF2B5EF4-FFF2-40B4-BE49-F238E27FC236}">
                <a16:creationId xmlns:a16="http://schemas.microsoft.com/office/drawing/2014/main" id="{1C815B49-97AE-3F33-9D77-C2268022360F}"/>
              </a:ext>
            </a:extLst>
          </p:cNvPr>
          <p:cNvSpPr/>
          <p:nvPr/>
        </p:nvSpPr>
        <p:spPr>
          <a:xfrm>
            <a:off x="837724" y="5469226"/>
            <a:ext cx="4178618" cy="628293"/>
          </a:xfrm>
          <a:prstGeom prst="roundRect">
            <a:avLst>
              <a:gd name="adj" fmla="val 480063"/>
            </a:avLst>
          </a:prstGeom>
          <a:solidFill>
            <a:srgbClr val="44475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22"/>
          <p:cNvSpPr/>
          <p:nvPr/>
        </p:nvSpPr>
        <p:spPr>
          <a:xfrm>
            <a:off x="1165384" y="897375"/>
            <a:ext cx="12299394" cy="850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24299"/>
              </a:lnSpc>
              <a:spcBef>
                <a:spcPts val="0"/>
              </a:spcBef>
              <a:spcAft>
                <a:spcPts val="0"/>
              </a:spcAft>
              <a:buClr>
                <a:srgbClr val="F98AC7"/>
              </a:buClr>
              <a:buSzPts val="5350"/>
              <a:buFont typeface="Lora"/>
              <a:buNone/>
            </a:pPr>
            <a:r>
              <a:rPr lang="en-US" sz="5350" b="0" i="0" u="none" strike="noStrike" cap="none" dirty="0">
                <a:solidFill>
                  <a:srgbClr val="F98AC7"/>
                </a:solidFill>
                <a:latin typeface="Lora"/>
                <a:ea typeface="Lora"/>
                <a:cs typeface="Lora"/>
                <a:sym typeface="Lora"/>
              </a:rPr>
              <a:t>Next Steps: Driving Actionable Insights</a:t>
            </a:r>
            <a:endParaRPr sz="5350" b="0" i="0" u="none" strike="noStrike" cap="none" dirty="0"/>
          </a:p>
        </p:txBody>
      </p:sp>
      <p:sp>
        <p:nvSpPr>
          <p:cNvPr id="207" name="Google Shape;207;p22"/>
          <p:cNvSpPr/>
          <p:nvPr/>
        </p:nvSpPr>
        <p:spPr>
          <a:xfrm>
            <a:off x="837724" y="2949178"/>
            <a:ext cx="12954952" cy="3350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600"/>
              <a:buFont typeface="Source Sans 3"/>
              <a:buNone/>
            </a:pPr>
            <a:r>
              <a:rPr lang="en-US" sz="1600" b="0" i="0" u="none" strike="noStrike" cap="none" dirty="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With our clean dataset, we are now poised to delve deeper into the data, extracting valuable insights to enhance future marketing strategies.</a:t>
            </a:r>
            <a:endParaRPr sz="1600" b="0" i="0" u="none" strike="noStrike" cap="none" dirty="0"/>
          </a:p>
        </p:txBody>
      </p:sp>
      <p:sp>
        <p:nvSpPr>
          <p:cNvPr id="208" name="Google Shape;208;p22"/>
          <p:cNvSpPr/>
          <p:nvPr/>
        </p:nvSpPr>
        <p:spPr>
          <a:xfrm>
            <a:off x="837724" y="3519845"/>
            <a:ext cx="4178618" cy="628293"/>
          </a:xfrm>
          <a:prstGeom prst="roundRect">
            <a:avLst>
              <a:gd name="adj" fmla="val 480063"/>
            </a:avLst>
          </a:prstGeom>
          <a:solidFill>
            <a:srgbClr val="44475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22"/>
          <p:cNvSpPr/>
          <p:nvPr/>
        </p:nvSpPr>
        <p:spPr>
          <a:xfrm>
            <a:off x="2769988" y="5605732"/>
            <a:ext cx="314087" cy="3926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2450"/>
              <a:buFont typeface="Lora"/>
              <a:buNone/>
            </a:pPr>
            <a:r>
              <a:rPr lang="en-US" sz="2450" b="0" i="0" u="none" strike="noStrike" cap="none" dirty="0">
                <a:solidFill>
                  <a:srgbClr val="D6E5EF"/>
                </a:solidFill>
                <a:latin typeface="Lora"/>
                <a:sym typeface="Lora"/>
              </a:rPr>
              <a:t>4</a:t>
            </a:r>
            <a:endParaRPr sz="2450" b="0" i="0" u="none" strike="noStrike" cap="none" dirty="0"/>
          </a:p>
        </p:txBody>
      </p:sp>
      <p:sp>
        <p:nvSpPr>
          <p:cNvPr id="211" name="Google Shape;211;p22"/>
          <p:cNvSpPr/>
          <p:nvPr/>
        </p:nvSpPr>
        <p:spPr>
          <a:xfrm>
            <a:off x="1047154" y="4342567"/>
            <a:ext cx="3759756" cy="6700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600"/>
              <a:buFont typeface="Source Sans 3"/>
              <a:buNone/>
            </a:pPr>
            <a:r>
              <a:rPr lang="en-US" sz="1600" b="0" i="0" u="none" strike="noStrike" cap="none" dirty="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Most of the people did not respond</a:t>
            </a:r>
            <a:r>
              <a:rPr lang="en-US" sz="1600" dirty="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r>
              <a:rPr lang="en-US" sz="1600" b="0" i="0" u="none" strike="noStrike" cap="none" dirty="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to the call</a:t>
            </a:r>
            <a:endParaRPr sz="1600" b="0" i="0" u="none" strike="noStrike" cap="none" dirty="0"/>
          </a:p>
        </p:txBody>
      </p:sp>
      <p:sp>
        <p:nvSpPr>
          <p:cNvPr id="212" name="Google Shape;212;p22"/>
          <p:cNvSpPr/>
          <p:nvPr/>
        </p:nvSpPr>
        <p:spPr>
          <a:xfrm>
            <a:off x="5225772" y="3519845"/>
            <a:ext cx="4178737" cy="628293"/>
          </a:xfrm>
          <a:prstGeom prst="roundRect">
            <a:avLst>
              <a:gd name="adj" fmla="val 480063"/>
            </a:avLst>
          </a:prstGeom>
          <a:solidFill>
            <a:srgbClr val="44475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22"/>
          <p:cNvSpPr/>
          <p:nvPr/>
        </p:nvSpPr>
        <p:spPr>
          <a:xfrm>
            <a:off x="7158038" y="3637598"/>
            <a:ext cx="314087" cy="3926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2450"/>
              <a:buFont typeface="Lora"/>
              <a:buNone/>
            </a:pPr>
            <a:r>
              <a:rPr lang="en-US" sz="2450" b="0" i="0" u="none" strike="noStrike" cap="none">
                <a:solidFill>
                  <a:srgbClr val="D6E5EF"/>
                </a:solidFill>
                <a:latin typeface="Lora"/>
                <a:ea typeface="Lora"/>
                <a:cs typeface="Lora"/>
                <a:sym typeface="Lora"/>
              </a:rPr>
              <a:t>2</a:t>
            </a:r>
            <a:endParaRPr sz="2450" b="0" i="0" u="none" strike="noStrike" cap="none"/>
          </a:p>
        </p:txBody>
      </p:sp>
      <p:sp>
        <p:nvSpPr>
          <p:cNvPr id="215" name="Google Shape;215;p22"/>
          <p:cNvSpPr/>
          <p:nvPr/>
        </p:nvSpPr>
        <p:spPr>
          <a:xfrm>
            <a:off x="5435203" y="4429125"/>
            <a:ext cx="3759875" cy="6700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600"/>
              <a:buFont typeface="Source Sans 3"/>
              <a:buNone/>
            </a:pPr>
            <a:r>
              <a:rPr lang="en-US" sz="1600" b="0" i="0" u="none" strike="noStrike" cap="none" dirty="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The targeted</a:t>
            </a:r>
            <a:r>
              <a:rPr lang="en-US" sz="1600" dirty="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- audience were not interested as they had loans and credits </a:t>
            </a:r>
            <a:endParaRPr sz="1600" b="0" i="0" u="none" strike="noStrike" cap="none" dirty="0"/>
          </a:p>
        </p:txBody>
      </p:sp>
      <p:sp>
        <p:nvSpPr>
          <p:cNvPr id="216" name="Google Shape;216;p22"/>
          <p:cNvSpPr/>
          <p:nvPr/>
        </p:nvSpPr>
        <p:spPr>
          <a:xfrm>
            <a:off x="9613940" y="3519845"/>
            <a:ext cx="4178737" cy="628293"/>
          </a:xfrm>
          <a:prstGeom prst="roundRect">
            <a:avLst>
              <a:gd name="adj" fmla="val 480063"/>
            </a:avLst>
          </a:prstGeom>
          <a:solidFill>
            <a:srgbClr val="44475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22"/>
          <p:cNvSpPr/>
          <p:nvPr/>
        </p:nvSpPr>
        <p:spPr>
          <a:xfrm>
            <a:off x="11546205" y="3637598"/>
            <a:ext cx="314087" cy="3926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2450"/>
              <a:buFont typeface="Lora"/>
              <a:buNone/>
            </a:pPr>
            <a:r>
              <a:rPr lang="en-US" sz="2450" b="0" i="0" u="none" strike="noStrike" cap="none">
                <a:solidFill>
                  <a:srgbClr val="D6E5EF"/>
                </a:solidFill>
                <a:latin typeface="Lora"/>
                <a:ea typeface="Lora"/>
                <a:cs typeface="Lora"/>
                <a:sym typeface="Lora"/>
              </a:rPr>
              <a:t>3</a:t>
            </a:r>
            <a:endParaRPr sz="2450" b="0" i="0" u="none" strike="noStrike" cap="none"/>
          </a:p>
        </p:txBody>
      </p:sp>
      <p:sp>
        <p:nvSpPr>
          <p:cNvPr id="219" name="Google Shape;219;p22"/>
          <p:cNvSpPr/>
          <p:nvPr/>
        </p:nvSpPr>
        <p:spPr>
          <a:xfrm>
            <a:off x="9782058" y="4429125"/>
            <a:ext cx="3759875" cy="6700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600"/>
              <a:buFont typeface="Source Sans 3"/>
              <a:buNone/>
            </a:pPr>
            <a:r>
              <a:rPr lang="en-US" sz="1600" b="0" i="0" u="none" strike="noStrike" cap="none" dirty="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The new customers respond with yes more than the old customers</a:t>
            </a:r>
            <a:endParaRPr sz="1600" b="0" i="0" u="none" strike="noStrike" cap="none" dirty="0"/>
          </a:p>
        </p:txBody>
      </p:sp>
      <p:sp>
        <p:nvSpPr>
          <p:cNvPr id="221" name="Google Shape;221;p22"/>
          <p:cNvSpPr/>
          <p:nvPr/>
        </p:nvSpPr>
        <p:spPr>
          <a:xfrm>
            <a:off x="12386400" y="6938100"/>
            <a:ext cx="2244000" cy="1291500"/>
          </a:xfrm>
          <a:prstGeom prst="rect">
            <a:avLst/>
          </a:prstGeom>
          <a:solidFill>
            <a:srgbClr val="1C1D1F"/>
          </a:solidFill>
          <a:ln w="9525" cap="flat" cmpd="sng">
            <a:solidFill>
              <a:srgbClr val="1C1D1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211;p22">
            <a:extLst>
              <a:ext uri="{FF2B5EF4-FFF2-40B4-BE49-F238E27FC236}">
                <a16:creationId xmlns:a16="http://schemas.microsoft.com/office/drawing/2014/main" id="{7013E75D-E479-8FB4-3C2D-5FA3D9EE795C}"/>
              </a:ext>
            </a:extLst>
          </p:cNvPr>
          <p:cNvSpPr/>
          <p:nvPr/>
        </p:nvSpPr>
        <p:spPr>
          <a:xfrm>
            <a:off x="1047154" y="6291948"/>
            <a:ext cx="3759756" cy="6700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600"/>
              <a:buFont typeface="Source Sans 3"/>
              <a:buNone/>
            </a:pPr>
            <a:endParaRPr sz="1600" b="0" i="0" u="none" strike="noStrike" cap="none" dirty="0"/>
          </a:p>
        </p:txBody>
      </p:sp>
      <p:sp>
        <p:nvSpPr>
          <p:cNvPr id="6" name="Google Shape;209;p22">
            <a:extLst>
              <a:ext uri="{FF2B5EF4-FFF2-40B4-BE49-F238E27FC236}">
                <a16:creationId xmlns:a16="http://schemas.microsoft.com/office/drawing/2014/main" id="{AB8C0E80-A477-23DF-5166-71175ACDB6EB}"/>
              </a:ext>
            </a:extLst>
          </p:cNvPr>
          <p:cNvSpPr/>
          <p:nvPr/>
        </p:nvSpPr>
        <p:spPr>
          <a:xfrm>
            <a:off x="2769987" y="3685312"/>
            <a:ext cx="314087" cy="3926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2450"/>
              <a:buFont typeface="Lora"/>
              <a:buNone/>
            </a:pPr>
            <a:r>
              <a:rPr lang="en-US" sz="2450" b="0" i="0" u="none" strike="noStrike" cap="none" dirty="0">
                <a:solidFill>
                  <a:srgbClr val="D6E5EF"/>
                </a:solidFill>
                <a:latin typeface="Lora"/>
                <a:ea typeface="Lora"/>
                <a:cs typeface="Lora"/>
                <a:sym typeface="Lora"/>
              </a:rPr>
              <a:t>1</a:t>
            </a:r>
            <a:endParaRPr sz="2450" b="0" i="0" u="none" strike="noStrike" cap="none" dirty="0"/>
          </a:p>
        </p:txBody>
      </p:sp>
      <p:sp>
        <p:nvSpPr>
          <p:cNvPr id="8" name="Google Shape;211;p22">
            <a:extLst>
              <a:ext uri="{FF2B5EF4-FFF2-40B4-BE49-F238E27FC236}">
                <a16:creationId xmlns:a16="http://schemas.microsoft.com/office/drawing/2014/main" id="{0D3A0BB6-7090-164E-99EE-6A5887DB3677}"/>
              </a:ext>
            </a:extLst>
          </p:cNvPr>
          <p:cNvSpPr/>
          <p:nvPr/>
        </p:nvSpPr>
        <p:spPr>
          <a:xfrm>
            <a:off x="1047152" y="6333738"/>
            <a:ext cx="3759756" cy="1291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600"/>
              <a:buFont typeface="Source Sans 3"/>
              <a:buNone/>
            </a:pPr>
            <a:r>
              <a:rPr lang="en-US" sz="1600" dirty="0">
                <a:solidFill>
                  <a:srgbClr val="D6E5EF"/>
                </a:solidFill>
                <a:latin typeface="Source Sans 3"/>
                <a:sym typeface="Source Sans 3"/>
              </a:rPr>
              <a:t>The </a:t>
            </a:r>
            <a:r>
              <a:rPr lang="en-US" sz="1600" dirty="0" err="1">
                <a:solidFill>
                  <a:srgbClr val="D6E5EF"/>
                </a:solidFill>
                <a:latin typeface="Source Sans 3"/>
                <a:sym typeface="Source Sans 3"/>
              </a:rPr>
              <a:t>married’s</a:t>
            </a:r>
            <a:r>
              <a:rPr lang="en-US" sz="1600" dirty="0">
                <a:solidFill>
                  <a:srgbClr val="D6E5EF"/>
                </a:solidFill>
                <a:latin typeface="Source Sans 3"/>
                <a:sym typeface="Source Sans 3"/>
              </a:rPr>
              <a:t> yes and no percentage ware approximately equal, while singles and divorced percentage had difference </a:t>
            </a:r>
            <a:endParaRPr sz="1600" b="0" i="0" u="none" strike="noStrike" cap="none" dirty="0"/>
          </a:p>
        </p:txBody>
      </p:sp>
      <p:sp>
        <p:nvSpPr>
          <p:cNvPr id="9" name="Google Shape;208;p22">
            <a:extLst>
              <a:ext uri="{FF2B5EF4-FFF2-40B4-BE49-F238E27FC236}">
                <a16:creationId xmlns:a16="http://schemas.microsoft.com/office/drawing/2014/main" id="{2E4D7DB4-E1F1-F967-B3D9-749AA42144E4}"/>
              </a:ext>
            </a:extLst>
          </p:cNvPr>
          <p:cNvSpPr/>
          <p:nvPr/>
        </p:nvSpPr>
        <p:spPr>
          <a:xfrm>
            <a:off x="5435322" y="5469226"/>
            <a:ext cx="4178618" cy="628293"/>
          </a:xfrm>
          <a:prstGeom prst="roundRect">
            <a:avLst>
              <a:gd name="adj" fmla="val 480063"/>
            </a:avLst>
          </a:prstGeom>
          <a:solidFill>
            <a:srgbClr val="44475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209;p22">
            <a:extLst>
              <a:ext uri="{FF2B5EF4-FFF2-40B4-BE49-F238E27FC236}">
                <a16:creationId xmlns:a16="http://schemas.microsoft.com/office/drawing/2014/main" id="{2BD3449B-12EA-5D8A-5406-666CA5DC4152}"/>
              </a:ext>
            </a:extLst>
          </p:cNvPr>
          <p:cNvSpPr/>
          <p:nvPr/>
        </p:nvSpPr>
        <p:spPr>
          <a:xfrm>
            <a:off x="7367586" y="5605732"/>
            <a:ext cx="314087" cy="3926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2450"/>
              <a:buFont typeface="Lora"/>
              <a:buNone/>
            </a:pPr>
            <a:r>
              <a:rPr lang="en-US" sz="2450" b="0" i="0" u="none" strike="noStrike" cap="none" dirty="0">
                <a:solidFill>
                  <a:srgbClr val="D6E5EF"/>
                </a:solidFill>
                <a:latin typeface="Lora"/>
                <a:sym typeface="Lora"/>
              </a:rPr>
              <a:t>5</a:t>
            </a:r>
            <a:endParaRPr sz="2450" b="0" i="0" u="none" strike="noStrike" cap="none" dirty="0"/>
          </a:p>
        </p:txBody>
      </p:sp>
      <p:sp>
        <p:nvSpPr>
          <p:cNvPr id="11" name="Google Shape;211;p22">
            <a:extLst>
              <a:ext uri="{FF2B5EF4-FFF2-40B4-BE49-F238E27FC236}">
                <a16:creationId xmlns:a16="http://schemas.microsoft.com/office/drawing/2014/main" id="{76179797-8F62-B4FC-BF4E-2D56C9BC7191}"/>
              </a:ext>
            </a:extLst>
          </p:cNvPr>
          <p:cNvSpPr/>
          <p:nvPr/>
        </p:nvSpPr>
        <p:spPr>
          <a:xfrm>
            <a:off x="5644750" y="6333738"/>
            <a:ext cx="3759756" cy="1291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600"/>
              <a:buFont typeface="Source Sans 3"/>
              <a:buNone/>
            </a:pPr>
            <a:r>
              <a:rPr lang="en-US" sz="1600" dirty="0">
                <a:solidFill>
                  <a:srgbClr val="D6E5EF"/>
                </a:solidFill>
                <a:latin typeface="Source Sans 3"/>
                <a:sym typeface="Source Sans 3"/>
              </a:rPr>
              <a:t>The yes percentage was huge in the age between 20-30 more than the above 60</a:t>
            </a:r>
            <a:endParaRPr sz="1600" b="0" i="0" u="none" strike="noStrike" cap="none" dirty="0"/>
          </a:p>
        </p:txBody>
      </p:sp>
    </p:spTree>
  </p:cSld>
  <p:clrMapOvr>
    <a:masterClrMapping/>
  </p:clrMapOvr>
  <p:transition spd="med">
    <p:fade thruBlk="1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3"/>
          <p:cNvSpPr/>
          <p:nvPr/>
        </p:nvSpPr>
        <p:spPr>
          <a:xfrm>
            <a:off x="4268550" y="3674875"/>
            <a:ext cx="6093300" cy="6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974"/>
              </a:lnSpc>
              <a:spcBef>
                <a:spcPts val="0"/>
              </a:spcBef>
              <a:spcAft>
                <a:spcPts val="0"/>
              </a:spcAft>
              <a:buClr>
                <a:srgbClr val="F98AC7"/>
              </a:buClr>
              <a:buSzPts val="3850"/>
              <a:buFont typeface="Lora"/>
              <a:buNone/>
            </a:pPr>
            <a:r>
              <a:rPr lang="en-US" sz="4850">
                <a:solidFill>
                  <a:srgbClr val="F98AC7"/>
                </a:solidFill>
                <a:latin typeface="Lora"/>
                <a:ea typeface="Lora"/>
                <a:cs typeface="Lora"/>
                <a:sym typeface="Lora"/>
              </a:rPr>
              <a:t>Thanks for listening </a:t>
            </a:r>
            <a:endParaRPr sz="4850">
              <a:solidFill>
                <a:srgbClr val="F98AC7"/>
              </a:solidFill>
              <a:latin typeface="Lora"/>
              <a:ea typeface="Lora"/>
              <a:cs typeface="Lora"/>
              <a:sym typeface="Lora"/>
            </a:endParaRPr>
          </a:p>
          <a:p>
            <a:pPr marL="0" marR="0" lvl="0" indent="0" algn="l" rtl="0">
              <a:lnSpc>
                <a:spcPct val="125974"/>
              </a:lnSpc>
              <a:spcBef>
                <a:spcPts val="0"/>
              </a:spcBef>
              <a:spcAft>
                <a:spcPts val="0"/>
              </a:spcAft>
              <a:buClr>
                <a:srgbClr val="F98AC7"/>
              </a:buClr>
              <a:buSzPts val="3850"/>
              <a:buFont typeface="Lora"/>
              <a:buNone/>
            </a:pPr>
            <a:endParaRPr sz="4850">
              <a:solidFill>
                <a:srgbClr val="F98AC7"/>
              </a:solidFill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228" name="Google Shape;228;p23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7724" y="2815228"/>
            <a:ext cx="4178618" cy="228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23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48606" y="4737878"/>
            <a:ext cx="6372820" cy="22860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23"/>
          <p:cNvSpPr/>
          <p:nvPr/>
        </p:nvSpPr>
        <p:spPr>
          <a:xfrm>
            <a:off x="12386400" y="6938100"/>
            <a:ext cx="2244000" cy="1291500"/>
          </a:xfrm>
          <a:prstGeom prst="rect">
            <a:avLst/>
          </a:prstGeom>
          <a:solidFill>
            <a:srgbClr val="252833"/>
          </a:solidFill>
          <a:ln w="9525" cap="flat" cmpd="sng">
            <a:solidFill>
              <a:srgbClr val="2528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 spd="med">
    <p:fade thruBlk="1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3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4630397" cy="8229601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>
              <a:alpha val="8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13"/>
          <p:cNvSpPr/>
          <p:nvPr/>
        </p:nvSpPr>
        <p:spPr>
          <a:xfrm>
            <a:off x="837724" y="1463754"/>
            <a:ext cx="12954900" cy="24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161"/>
              </a:lnSpc>
              <a:spcBef>
                <a:spcPts val="0"/>
              </a:spcBef>
              <a:spcAft>
                <a:spcPts val="0"/>
              </a:spcAft>
              <a:buClr>
                <a:srgbClr val="F98AC7"/>
              </a:buClr>
              <a:buSzPts val="7750"/>
              <a:buFont typeface="Lora"/>
              <a:buNone/>
            </a:pPr>
            <a:r>
              <a:rPr lang="en-US" sz="7750" b="0" i="0" u="none" strike="noStrike" cap="none">
                <a:solidFill>
                  <a:srgbClr val="F98AC7"/>
                </a:solidFill>
                <a:latin typeface="Lora"/>
                <a:ea typeface="Lora"/>
                <a:cs typeface="Lora"/>
                <a:sym typeface="Lora"/>
              </a:rPr>
              <a:t>Bank Tele-Marketing Campaign Analysis</a:t>
            </a:r>
            <a:endParaRPr sz="7750" b="0" i="0" u="none" strike="noStrike" cap="none"/>
          </a:p>
        </p:txBody>
      </p:sp>
      <p:sp>
        <p:nvSpPr>
          <p:cNvPr id="62" name="Google Shape;62;p13"/>
          <p:cNvSpPr/>
          <p:nvPr/>
        </p:nvSpPr>
        <p:spPr>
          <a:xfrm>
            <a:off x="3085743" y="4241959"/>
            <a:ext cx="84588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24193"/>
              </a:lnSpc>
              <a:spcBef>
                <a:spcPts val="0"/>
              </a:spcBef>
              <a:spcAft>
                <a:spcPts val="0"/>
              </a:spcAft>
              <a:buClr>
                <a:srgbClr val="F98AC7"/>
              </a:buClr>
              <a:buSzPts val="3100"/>
              <a:buFont typeface="Lora"/>
              <a:buNone/>
            </a:pPr>
            <a:endParaRPr sz="3100" b="0" i="0" u="none" strike="noStrike" cap="none"/>
          </a:p>
        </p:txBody>
      </p:sp>
      <p:sp>
        <p:nvSpPr>
          <p:cNvPr id="63" name="Google Shape;63;p13"/>
          <p:cNvSpPr/>
          <p:nvPr/>
        </p:nvSpPr>
        <p:spPr>
          <a:xfrm>
            <a:off x="833849" y="4734652"/>
            <a:ext cx="6222000" cy="4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58536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2050"/>
              <a:buFont typeface="Source Sans 3"/>
              <a:buNone/>
            </a:pPr>
            <a:r>
              <a:rPr lang="en-US" sz="2050" b="1" i="0" u="none" strike="noStrike" cap="none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Presented by:</a:t>
            </a:r>
            <a:endParaRPr sz="2050" b="0" i="0" u="none" strike="noStrike" cap="none"/>
          </a:p>
        </p:txBody>
      </p:sp>
      <p:sp>
        <p:nvSpPr>
          <p:cNvPr id="64" name="Google Shape;64;p13"/>
          <p:cNvSpPr/>
          <p:nvPr/>
        </p:nvSpPr>
        <p:spPr>
          <a:xfrm>
            <a:off x="7574450" y="4734649"/>
            <a:ext cx="6222000" cy="200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600"/>
              <a:buFont typeface="Source Sans 3"/>
              <a:buNone/>
            </a:pPr>
            <a:r>
              <a:rPr lang="en-US" sz="2100" b="0" i="0" u="none" strike="noStrike" cap="none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Shimaa Alaa</a:t>
            </a:r>
            <a:endParaRPr sz="2100" b="0" i="0" u="none" strike="noStrike" cap="none">
              <a:solidFill>
                <a:srgbClr val="D6E5EF"/>
              </a:solidFill>
              <a:latin typeface="Source Sans 3"/>
              <a:ea typeface="Source Sans 3"/>
              <a:cs typeface="Source Sans 3"/>
              <a:sym typeface="Source Sans 3"/>
            </a:endParaRPr>
          </a:p>
          <a:p>
            <a:pPr marL="0" marR="0" lvl="0" indent="0" algn="l" rtl="0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600"/>
              <a:buFont typeface="Source Sans 3"/>
              <a:buNone/>
            </a:pPr>
            <a:r>
              <a:rPr lang="en-US" sz="2100" b="0" i="0" u="none" strike="noStrike" cap="none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Rawan Hossam</a:t>
            </a:r>
            <a:endParaRPr sz="2100" b="0" i="0" u="none" strike="noStrike" cap="none">
              <a:solidFill>
                <a:srgbClr val="D6E5EF"/>
              </a:solidFill>
              <a:latin typeface="Source Sans 3"/>
              <a:ea typeface="Source Sans 3"/>
              <a:cs typeface="Source Sans 3"/>
              <a:sym typeface="Source Sans 3"/>
            </a:endParaRPr>
          </a:p>
          <a:p>
            <a:pPr marL="0" marR="0" lvl="0" indent="0" algn="l" rtl="0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600"/>
              <a:buFont typeface="Source Sans 3"/>
              <a:buNone/>
            </a:pPr>
            <a:r>
              <a:rPr lang="en-US" sz="2100" b="0" i="0" u="none" strike="noStrike" cap="none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Abdullah Ashra</a:t>
            </a:r>
            <a:r>
              <a:rPr lang="en-US" sz="210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f</a:t>
            </a:r>
            <a:endParaRPr sz="2100">
              <a:solidFill>
                <a:srgbClr val="D6E5EF"/>
              </a:solidFill>
              <a:latin typeface="Source Sans 3"/>
              <a:ea typeface="Source Sans 3"/>
              <a:cs typeface="Source Sans 3"/>
              <a:sym typeface="Source Sans 3"/>
            </a:endParaRPr>
          </a:p>
          <a:p>
            <a:pPr marL="0" marR="0" lvl="0" indent="0" algn="l" rtl="0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600"/>
              <a:buFont typeface="Source Sans 3"/>
              <a:buNone/>
            </a:pPr>
            <a:r>
              <a:rPr lang="en-US" sz="2100" b="0" i="0" u="none" strike="noStrike" cap="none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Abdalla Hamdi</a:t>
            </a:r>
            <a:endParaRPr sz="2100" b="0" i="0" u="none" strike="noStrike" cap="none"/>
          </a:p>
        </p:txBody>
      </p:sp>
    </p:spTree>
  </p:cSld>
  <p:clrMapOvr>
    <a:masterClrMapping/>
  </p:clrMapOvr>
  <p:transition spd="med">
    <p:fade thruBlk="1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/>
          <p:nvPr/>
        </p:nvSpPr>
        <p:spPr>
          <a:xfrm>
            <a:off x="837724" y="1630680"/>
            <a:ext cx="8882539" cy="615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974"/>
              </a:lnSpc>
              <a:spcBef>
                <a:spcPts val="0"/>
              </a:spcBef>
              <a:spcAft>
                <a:spcPts val="0"/>
              </a:spcAft>
              <a:buClr>
                <a:srgbClr val="F98AC7"/>
              </a:buClr>
              <a:buSzPts val="3850"/>
              <a:buFont typeface="Lora"/>
              <a:buNone/>
            </a:pPr>
            <a:r>
              <a:rPr lang="en-US" sz="3850" b="0" i="0" u="none" strike="noStrike" cap="none">
                <a:solidFill>
                  <a:srgbClr val="F98AC7"/>
                </a:solidFill>
                <a:latin typeface="Lora"/>
                <a:ea typeface="Lora"/>
                <a:cs typeface="Lora"/>
                <a:sym typeface="Lora"/>
              </a:rPr>
              <a:t>Agenda</a:t>
            </a:r>
            <a:endParaRPr sz="3850" b="0" i="0" u="none" strike="noStrike" cap="none"/>
          </a:p>
        </p:txBody>
      </p:sp>
      <p:pic>
        <p:nvPicPr>
          <p:cNvPr id="71" name="Google Shape;71;p14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7724" y="2815228"/>
            <a:ext cx="4178618" cy="22860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4"/>
          <p:cNvSpPr/>
          <p:nvPr/>
        </p:nvSpPr>
        <p:spPr>
          <a:xfrm>
            <a:off x="837725" y="2965600"/>
            <a:ext cx="4475100" cy="3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631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D6E5EF"/>
                </a:solidFill>
                <a:latin typeface="Lora"/>
                <a:ea typeface="Lora"/>
                <a:cs typeface="Lora"/>
                <a:sym typeface="Lora"/>
              </a:rPr>
              <a:t>I. </a:t>
            </a:r>
            <a:r>
              <a:rPr lang="en-US" sz="1900" b="0" i="0" u="none" strike="noStrike" cap="none">
                <a:solidFill>
                  <a:srgbClr val="D6E5EF"/>
                </a:solidFill>
                <a:latin typeface="Lora"/>
                <a:ea typeface="Lora"/>
                <a:cs typeface="Lora"/>
                <a:sym typeface="Lora"/>
              </a:rPr>
              <a:t>Introduction &amp; Dataset Overview</a:t>
            </a:r>
            <a:endParaRPr sz="1900" b="0" i="0" u="none" strike="noStrike" cap="none"/>
          </a:p>
        </p:txBody>
      </p:sp>
      <p:sp>
        <p:nvSpPr>
          <p:cNvPr id="73" name="Google Shape;73;p14"/>
          <p:cNvSpPr/>
          <p:nvPr/>
        </p:nvSpPr>
        <p:spPr>
          <a:xfrm>
            <a:off x="837724" y="3399230"/>
            <a:ext cx="4178700" cy="3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600"/>
              <a:buFont typeface="Source Sans 3"/>
              <a:buNone/>
            </a:pPr>
            <a:r>
              <a:rPr lang="en-US" sz="1600" b="0" i="0" u="none" strike="noStrike" cap="none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Setting the stage for our analysis.</a:t>
            </a:r>
            <a:endParaRPr sz="1600" b="0" i="0" u="none" strike="noStrike" cap="none"/>
          </a:p>
        </p:txBody>
      </p:sp>
      <p:grpSp>
        <p:nvGrpSpPr>
          <p:cNvPr id="74" name="Google Shape;74;p14"/>
          <p:cNvGrpSpPr/>
          <p:nvPr/>
        </p:nvGrpSpPr>
        <p:grpSpPr>
          <a:xfrm>
            <a:off x="837665" y="5053791"/>
            <a:ext cx="4178737" cy="919044"/>
            <a:chOff x="9613940" y="3904178"/>
            <a:chExt cx="4178737" cy="919044"/>
          </a:xfrm>
        </p:grpSpPr>
        <p:pic>
          <p:nvPicPr>
            <p:cNvPr id="75" name="Google Shape;75;p14" descr="preencoded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9613940" y="3904178"/>
              <a:ext cx="4178737" cy="2286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6" name="Google Shape;76;p14"/>
            <p:cNvSpPr/>
            <p:nvPr/>
          </p:nvSpPr>
          <p:spPr>
            <a:xfrm>
              <a:off x="9613951" y="4054563"/>
              <a:ext cx="4178700" cy="30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26315"/>
                </a:lnSpc>
                <a:spcBef>
                  <a:spcPts val="0"/>
                </a:spcBef>
                <a:spcAft>
                  <a:spcPts val="0"/>
                </a:spcAft>
                <a:buClr>
                  <a:srgbClr val="D6E5EF"/>
                </a:buClr>
                <a:buSzPts val="1900"/>
                <a:buFont typeface="Lora"/>
                <a:buNone/>
              </a:pPr>
              <a:r>
                <a:rPr lang="en-US" sz="1900">
                  <a:solidFill>
                    <a:srgbClr val="D6E5EF"/>
                  </a:solidFill>
                  <a:latin typeface="Lora"/>
                  <a:ea typeface="Lora"/>
                  <a:cs typeface="Lora"/>
                  <a:sym typeface="Lora"/>
                </a:rPr>
                <a:t>III. </a:t>
              </a:r>
              <a:r>
                <a:rPr lang="en-US" sz="1900" b="0" i="0" u="none" strike="noStrike" cap="none">
                  <a:solidFill>
                    <a:srgbClr val="D6E5EF"/>
                  </a:solidFill>
                  <a:latin typeface="Lora"/>
                  <a:ea typeface="Lora"/>
                  <a:cs typeface="Lora"/>
                  <a:sym typeface="Lora"/>
                </a:rPr>
                <a:t>Exploratory Data Analysis (EDA)</a:t>
              </a:r>
              <a:endParaRPr sz="1900" b="0" i="0" u="none" strike="noStrike" cap="none"/>
            </a:p>
          </p:txBody>
        </p:sp>
        <p:sp>
          <p:nvSpPr>
            <p:cNvPr id="77" name="Google Shape;77;p14"/>
            <p:cNvSpPr/>
            <p:nvPr/>
          </p:nvSpPr>
          <p:spPr>
            <a:xfrm>
              <a:off x="9613940" y="4488180"/>
              <a:ext cx="4178737" cy="33504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62500"/>
                </a:lnSpc>
                <a:spcBef>
                  <a:spcPts val="0"/>
                </a:spcBef>
                <a:spcAft>
                  <a:spcPts val="0"/>
                </a:spcAft>
                <a:buClr>
                  <a:srgbClr val="D6E5EF"/>
                </a:buClr>
                <a:buSzPts val="1600"/>
                <a:buFont typeface="Source Sans 3"/>
                <a:buNone/>
              </a:pPr>
              <a:r>
                <a:rPr lang="en-US" sz="1600" b="0" i="0" u="none" strike="noStrike" cap="none">
                  <a:solidFill>
                    <a:srgbClr val="D6E5EF"/>
                  </a:solidFill>
                  <a:latin typeface="Source Sans 3"/>
                  <a:ea typeface="Source Sans 3"/>
                  <a:cs typeface="Source Sans 3"/>
                  <a:sym typeface="Source Sans 3"/>
                </a:rPr>
                <a:t>Uncovering initial patterns and relationships.</a:t>
              </a:r>
              <a:endParaRPr sz="1600" b="0" i="0" u="none" strike="noStrike" cap="none"/>
            </a:p>
          </p:txBody>
        </p:sp>
      </p:grpSp>
      <p:pic>
        <p:nvPicPr>
          <p:cNvPr id="78" name="Google Shape;78;p14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37724" y="5501878"/>
            <a:ext cx="6372703" cy="22860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4"/>
          <p:cNvSpPr/>
          <p:nvPr/>
        </p:nvSpPr>
        <p:spPr>
          <a:xfrm>
            <a:off x="6748650" y="3311400"/>
            <a:ext cx="4406400" cy="3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6315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900"/>
              <a:buFont typeface="Lora"/>
              <a:buNone/>
            </a:pPr>
            <a:r>
              <a:rPr lang="en-US" sz="1900">
                <a:solidFill>
                  <a:srgbClr val="D6E5EF"/>
                </a:solidFill>
                <a:latin typeface="Lora"/>
                <a:ea typeface="Lora"/>
                <a:cs typeface="Lora"/>
                <a:sym typeface="Lora"/>
              </a:rPr>
              <a:t>IV. </a:t>
            </a:r>
            <a:r>
              <a:rPr lang="en-US" sz="1900" b="0" i="0" u="none" strike="noStrike" cap="none">
                <a:solidFill>
                  <a:srgbClr val="D6E5EF"/>
                </a:solidFill>
                <a:latin typeface="Lora"/>
                <a:ea typeface="Lora"/>
                <a:cs typeface="Lora"/>
                <a:sym typeface="Lora"/>
              </a:rPr>
              <a:t>Visualization of Key Trends</a:t>
            </a:r>
            <a:endParaRPr sz="1900" b="0" i="0" u="none" strike="noStrike" cap="none"/>
          </a:p>
        </p:txBody>
      </p:sp>
      <p:sp>
        <p:nvSpPr>
          <p:cNvPr id="80" name="Google Shape;80;p14"/>
          <p:cNvSpPr/>
          <p:nvPr/>
        </p:nvSpPr>
        <p:spPr>
          <a:xfrm>
            <a:off x="6748649" y="3745016"/>
            <a:ext cx="6372600" cy="3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600"/>
              <a:buFont typeface="Source Sans 3"/>
              <a:buNone/>
            </a:pPr>
            <a:r>
              <a:rPr lang="en-US" sz="1600" b="0" i="0" u="none" strike="noStrike" cap="none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Making complex data accessible and understandable.</a:t>
            </a:r>
            <a:endParaRPr sz="1600" b="0" i="0" u="none" strike="noStrike" cap="none"/>
          </a:p>
        </p:txBody>
      </p:sp>
      <p:grpSp>
        <p:nvGrpSpPr>
          <p:cNvPr id="81" name="Google Shape;81;p14"/>
          <p:cNvGrpSpPr/>
          <p:nvPr/>
        </p:nvGrpSpPr>
        <p:grpSpPr>
          <a:xfrm>
            <a:off x="837696" y="4035028"/>
            <a:ext cx="4178750" cy="919102"/>
            <a:chOff x="5225758" y="3904178"/>
            <a:chExt cx="4178750" cy="919102"/>
          </a:xfrm>
        </p:grpSpPr>
        <p:pic>
          <p:nvPicPr>
            <p:cNvPr id="82" name="Google Shape;82;p14" descr="preencoded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225772" y="3904178"/>
              <a:ext cx="4178736" cy="2286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3" name="Google Shape;83;p14"/>
            <p:cNvSpPr/>
            <p:nvPr/>
          </p:nvSpPr>
          <p:spPr>
            <a:xfrm>
              <a:off x="5225758" y="4054550"/>
              <a:ext cx="3775800" cy="30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26315"/>
                </a:lnSpc>
                <a:spcBef>
                  <a:spcPts val="0"/>
                </a:spcBef>
                <a:spcAft>
                  <a:spcPts val="0"/>
                </a:spcAft>
                <a:buClr>
                  <a:srgbClr val="D6E5EF"/>
                </a:buClr>
                <a:buSzPts val="1900"/>
                <a:buFont typeface="Lora"/>
                <a:buNone/>
              </a:pPr>
              <a:r>
                <a:rPr lang="en-US" sz="1900">
                  <a:solidFill>
                    <a:srgbClr val="D6E5EF"/>
                  </a:solidFill>
                  <a:latin typeface="Lora"/>
                  <a:ea typeface="Lora"/>
                  <a:cs typeface="Lora"/>
                  <a:sym typeface="Lora"/>
                </a:rPr>
                <a:t>II. </a:t>
              </a:r>
              <a:r>
                <a:rPr lang="en-US" sz="1900" b="0" i="0" u="none" strike="noStrike" cap="none">
                  <a:solidFill>
                    <a:srgbClr val="D6E5EF"/>
                  </a:solidFill>
                  <a:latin typeface="Lora"/>
                  <a:ea typeface="Lora"/>
                  <a:cs typeface="Lora"/>
                  <a:sym typeface="Lora"/>
                </a:rPr>
                <a:t>Data</a:t>
              </a:r>
              <a:r>
                <a:rPr lang="en-US" sz="1900">
                  <a:solidFill>
                    <a:srgbClr val="D6E5EF"/>
                  </a:solidFill>
                  <a:latin typeface="Lora"/>
                  <a:ea typeface="Lora"/>
                  <a:cs typeface="Lora"/>
                  <a:sym typeface="Lora"/>
                </a:rPr>
                <a:t> </a:t>
              </a:r>
              <a:r>
                <a:rPr lang="en-US" sz="1900" b="0" i="0" u="none" strike="noStrike" cap="none">
                  <a:solidFill>
                    <a:srgbClr val="D6E5EF"/>
                  </a:solidFill>
                  <a:latin typeface="Lora"/>
                  <a:ea typeface="Lora"/>
                  <a:cs typeface="Lora"/>
                  <a:sym typeface="Lora"/>
                </a:rPr>
                <a:t>Cleaning Process</a:t>
              </a:r>
              <a:endParaRPr sz="1900" b="0" i="0" u="none" strike="noStrike" cap="none"/>
            </a:p>
          </p:txBody>
        </p:sp>
        <p:sp>
          <p:nvSpPr>
            <p:cNvPr id="84" name="Google Shape;84;p14"/>
            <p:cNvSpPr/>
            <p:nvPr/>
          </p:nvSpPr>
          <p:spPr>
            <a:xfrm>
              <a:off x="5225772" y="4488180"/>
              <a:ext cx="4178700" cy="33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62500"/>
                </a:lnSpc>
                <a:spcBef>
                  <a:spcPts val="0"/>
                </a:spcBef>
                <a:spcAft>
                  <a:spcPts val="0"/>
                </a:spcAft>
                <a:buClr>
                  <a:srgbClr val="D6E5EF"/>
                </a:buClr>
                <a:buSzPts val="1600"/>
                <a:buFont typeface="Source Sans 3"/>
                <a:buNone/>
              </a:pPr>
              <a:r>
                <a:rPr lang="en-US" sz="1600" b="0" i="0" u="none" strike="noStrike" cap="none">
                  <a:solidFill>
                    <a:srgbClr val="D6E5EF"/>
                  </a:solidFill>
                  <a:latin typeface="Source Sans 3"/>
                  <a:ea typeface="Source Sans 3"/>
                  <a:cs typeface="Source Sans 3"/>
                  <a:sym typeface="Source Sans 3"/>
                </a:rPr>
                <a:t>Ensuring data quality and reliability.</a:t>
              </a:r>
              <a:endParaRPr sz="1600" b="0" i="0" u="none" strike="noStrike" cap="none"/>
            </a:p>
          </p:txBody>
        </p:sp>
      </p:grpSp>
      <p:grpSp>
        <p:nvGrpSpPr>
          <p:cNvPr id="85" name="Google Shape;85;p14"/>
          <p:cNvGrpSpPr/>
          <p:nvPr/>
        </p:nvGrpSpPr>
        <p:grpSpPr>
          <a:xfrm>
            <a:off x="6748594" y="4737878"/>
            <a:ext cx="6465600" cy="939880"/>
            <a:chOff x="7419844" y="5501878"/>
            <a:chExt cx="6465600" cy="939880"/>
          </a:xfrm>
        </p:grpSpPr>
        <p:pic>
          <p:nvPicPr>
            <p:cNvPr id="86" name="Google Shape;86;p14" descr="preencoded.png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7419856" y="5501878"/>
              <a:ext cx="6372820" cy="2286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7" name="Google Shape;87;p14"/>
            <p:cNvSpPr/>
            <p:nvPr/>
          </p:nvSpPr>
          <p:spPr>
            <a:xfrm>
              <a:off x="7419844" y="5673100"/>
              <a:ext cx="6465600" cy="30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26315"/>
                </a:lnSpc>
                <a:spcBef>
                  <a:spcPts val="0"/>
                </a:spcBef>
                <a:spcAft>
                  <a:spcPts val="0"/>
                </a:spcAft>
                <a:buClr>
                  <a:srgbClr val="D6E5EF"/>
                </a:buClr>
                <a:buSzPts val="1900"/>
                <a:buFont typeface="Lora"/>
                <a:buNone/>
              </a:pPr>
              <a:r>
                <a:rPr lang="en-US" sz="1900">
                  <a:solidFill>
                    <a:srgbClr val="D6E5EF"/>
                  </a:solidFill>
                  <a:latin typeface="Lora"/>
                  <a:ea typeface="Lora"/>
                  <a:cs typeface="Lora"/>
                  <a:sym typeface="Lora"/>
                </a:rPr>
                <a:t>V. </a:t>
              </a:r>
              <a:r>
                <a:rPr lang="en-US" sz="1900" b="0" i="0" u="none" strike="noStrike" cap="none">
                  <a:solidFill>
                    <a:srgbClr val="D6E5EF"/>
                  </a:solidFill>
                  <a:latin typeface="Lora"/>
                  <a:ea typeface="Lora"/>
                  <a:cs typeface="Lora"/>
                  <a:sym typeface="Lora"/>
                </a:rPr>
                <a:t>Insights &amp; Recommendations</a:t>
              </a:r>
              <a:endParaRPr sz="1900" b="0" i="0" u="none" strike="noStrike" cap="none"/>
            </a:p>
          </p:txBody>
        </p:sp>
        <p:sp>
          <p:nvSpPr>
            <p:cNvPr id="88" name="Google Shape;88;p14"/>
            <p:cNvSpPr/>
            <p:nvPr/>
          </p:nvSpPr>
          <p:spPr>
            <a:xfrm>
              <a:off x="7419856" y="6106716"/>
              <a:ext cx="6372820" cy="33504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62500"/>
                </a:lnSpc>
                <a:spcBef>
                  <a:spcPts val="0"/>
                </a:spcBef>
                <a:spcAft>
                  <a:spcPts val="0"/>
                </a:spcAft>
                <a:buClr>
                  <a:srgbClr val="D6E5EF"/>
                </a:buClr>
                <a:buSzPts val="1600"/>
                <a:buFont typeface="Source Sans 3"/>
                <a:buNone/>
              </a:pPr>
              <a:r>
                <a:rPr lang="en-US" sz="1600" b="0" i="0" u="none" strike="noStrike" cap="none">
                  <a:solidFill>
                    <a:srgbClr val="D6E5EF"/>
                  </a:solidFill>
                  <a:latin typeface="Source Sans 3"/>
                  <a:ea typeface="Source Sans 3"/>
                  <a:cs typeface="Source Sans 3"/>
                  <a:sym typeface="Source Sans 3"/>
                </a:rPr>
                <a:t>Translating findings into strategic actions.</a:t>
              </a:r>
              <a:endParaRPr sz="1600" b="0" i="0" u="none" strike="noStrike" cap="none"/>
            </a:p>
          </p:txBody>
        </p:sp>
      </p:grpSp>
      <p:sp>
        <p:nvSpPr>
          <p:cNvPr id="89" name="Google Shape;89;p14"/>
          <p:cNvSpPr/>
          <p:nvPr/>
        </p:nvSpPr>
        <p:spPr>
          <a:xfrm>
            <a:off x="12386400" y="6938100"/>
            <a:ext cx="2244000" cy="1291500"/>
          </a:xfrm>
          <a:prstGeom prst="rect">
            <a:avLst/>
          </a:prstGeom>
          <a:solidFill>
            <a:srgbClr val="252833"/>
          </a:solidFill>
          <a:ln w="9525" cap="flat" cmpd="sng">
            <a:solidFill>
              <a:srgbClr val="2528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 spd="med">
    <p:fade thruBlk="1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5"/>
          <p:cNvSpPr/>
          <p:nvPr/>
        </p:nvSpPr>
        <p:spPr>
          <a:xfrm>
            <a:off x="837724" y="1132780"/>
            <a:ext cx="8882400" cy="6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974"/>
              </a:lnSpc>
              <a:spcBef>
                <a:spcPts val="0"/>
              </a:spcBef>
              <a:spcAft>
                <a:spcPts val="0"/>
              </a:spcAft>
              <a:buClr>
                <a:srgbClr val="F98AC7"/>
              </a:buClr>
              <a:buSzPts val="3850"/>
              <a:buFont typeface="Lora"/>
              <a:buNone/>
            </a:pPr>
            <a:r>
              <a:rPr lang="en-US" sz="3850">
                <a:solidFill>
                  <a:srgbClr val="F98AC7"/>
                </a:solidFill>
                <a:latin typeface="Lora"/>
                <a:ea typeface="Lora"/>
                <a:cs typeface="Lora"/>
                <a:sym typeface="Lora"/>
              </a:rPr>
              <a:t>Objective</a:t>
            </a:r>
            <a:endParaRPr sz="3850" b="0" i="0" u="none" strike="noStrike" cap="none"/>
          </a:p>
        </p:txBody>
      </p:sp>
      <p:pic>
        <p:nvPicPr>
          <p:cNvPr id="96" name="Google Shape;96;p15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7724" y="2815228"/>
            <a:ext cx="4178618" cy="2286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5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48606" y="4737878"/>
            <a:ext cx="6372820" cy="2286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5"/>
          <p:cNvSpPr/>
          <p:nvPr/>
        </p:nvSpPr>
        <p:spPr>
          <a:xfrm>
            <a:off x="1860000" y="2246575"/>
            <a:ext cx="10910400" cy="3127500"/>
          </a:xfrm>
          <a:prstGeom prst="flowChartAlternateProcess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15"/>
          <p:cNvSpPr/>
          <p:nvPr/>
        </p:nvSpPr>
        <p:spPr>
          <a:xfrm>
            <a:off x="2843075" y="2551525"/>
            <a:ext cx="8334300" cy="25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600"/>
              <a:buFont typeface="Source Sans 3"/>
              <a:buNone/>
            </a:pPr>
            <a:r>
              <a:rPr lang="en-US" sz="2200">
                <a:solidFill>
                  <a:srgbClr val="252833"/>
                </a:solidFill>
                <a:latin typeface="Source Sans 3"/>
                <a:ea typeface="Source Sans 3"/>
                <a:cs typeface="Source Sans 3"/>
                <a:sym typeface="Source Sans 3"/>
              </a:rPr>
              <a:t>To understand customer characteristics and behaviors that influence deposit subscription, identify patterns in demographic and contact-related features, and provide actionable insights to improve bank marketing campaigns.</a:t>
            </a:r>
            <a:endParaRPr sz="2200">
              <a:solidFill>
                <a:srgbClr val="252833"/>
              </a:solidFill>
            </a:endParaRPr>
          </a:p>
          <a:p>
            <a:pPr marL="0" marR="0" lvl="0" indent="0" algn="l" rtl="0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600"/>
              <a:buFont typeface="Source Sans 3"/>
              <a:buNone/>
            </a:pPr>
            <a:endParaRPr sz="2200">
              <a:solidFill>
                <a:srgbClr val="252833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sp>
        <p:nvSpPr>
          <p:cNvPr id="100" name="Google Shape;100;p15"/>
          <p:cNvSpPr/>
          <p:nvPr/>
        </p:nvSpPr>
        <p:spPr>
          <a:xfrm>
            <a:off x="12386400" y="6938100"/>
            <a:ext cx="2244000" cy="1291500"/>
          </a:xfrm>
          <a:prstGeom prst="rect">
            <a:avLst/>
          </a:prstGeom>
          <a:solidFill>
            <a:srgbClr val="252833"/>
          </a:solidFill>
          <a:ln w="9525" cap="flat" cmpd="sng">
            <a:solidFill>
              <a:srgbClr val="2528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 spd="med">
    <p:fade thruBlk="1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6"/>
          <p:cNvSpPr/>
          <p:nvPr/>
        </p:nvSpPr>
        <p:spPr>
          <a:xfrm>
            <a:off x="837725" y="1190275"/>
            <a:ext cx="10090200" cy="12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974"/>
              </a:lnSpc>
              <a:spcBef>
                <a:spcPts val="0"/>
              </a:spcBef>
              <a:spcAft>
                <a:spcPts val="0"/>
              </a:spcAft>
              <a:buClr>
                <a:srgbClr val="F98AC7"/>
              </a:buClr>
              <a:buSzPts val="3850"/>
              <a:buFont typeface="Lora"/>
              <a:buNone/>
            </a:pPr>
            <a:r>
              <a:rPr lang="en-US" sz="3850">
                <a:solidFill>
                  <a:srgbClr val="F98AC7"/>
                </a:solidFill>
                <a:latin typeface="Lora"/>
                <a:ea typeface="Lora"/>
                <a:cs typeface="Lora"/>
                <a:sym typeface="Lora"/>
              </a:rPr>
              <a:t>Introduction to data &amp; Dataset overview</a:t>
            </a:r>
            <a:endParaRPr sz="3850" b="0" i="0" u="none" strike="noStrike" cap="none"/>
          </a:p>
        </p:txBody>
      </p:sp>
      <p:sp>
        <p:nvSpPr>
          <p:cNvPr id="107" name="Google Shape;107;p16"/>
          <p:cNvSpPr/>
          <p:nvPr/>
        </p:nvSpPr>
        <p:spPr>
          <a:xfrm>
            <a:off x="837725" y="2259950"/>
            <a:ext cx="8779200" cy="429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600"/>
              <a:buFont typeface="Source Sans 3"/>
              <a:buNone/>
            </a:pPr>
            <a:r>
              <a:rPr lang="en-US" sz="2200" b="0" i="0" u="none" strike="noStrike" cap="none" dirty="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Our analysis is built upon a rich dataset sourced from a marketing campaign conducted by a Portuguese bank. This dataset provides a detailed look into customer demographics and their interactions with the </a:t>
            </a:r>
            <a:r>
              <a:rPr lang="en-US" sz="2200" b="0" i="0" u="none" strike="noStrike" cap="none" dirty="0" err="1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campaign.Includes</a:t>
            </a:r>
            <a:r>
              <a:rPr lang="en-US" sz="2200" b="0" i="0" u="none" strike="noStrike" cap="none" dirty="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 demographic data such as age, job, marital status, and </a:t>
            </a:r>
            <a:r>
              <a:rPr lang="en-US" sz="2200" b="0" i="0" u="none" strike="noStrike" cap="none" dirty="0" err="1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education.</a:t>
            </a:r>
            <a:r>
              <a:rPr lang="en-US" sz="2200" dirty="0" err="1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Captures</a:t>
            </a:r>
            <a:r>
              <a:rPr lang="en-US" sz="2200" dirty="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 campaign interaction details: </a:t>
            </a:r>
            <a:r>
              <a:rPr lang="en-US" sz="2200" b="1" dirty="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contact type, month, call duration,</a:t>
            </a:r>
            <a:r>
              <a:rPr lang="en-US" sz="2200" dirty="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 and </a:t>
            </a:r>
            <a:r>
              <a:rPr lang="en-US" sz="2200" b="1" dirty="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previous campaign </a:t>
            </a:r>
            <a:r>
              <a:rPr lang="en-US" sz="2200" b="1" dirty="0" err="1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outcomes</a:t>
            </a:r>
            <a:r>
              <a:rPr lang="en-US" sz="2200" dirty="0" err="1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.The</a:t>
            </a:r>
            <a:r>
              <a:rPr lang="en-US" sz="2200" dirty="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 crucial target variable is </a:t>
            </a:r>
            <a:r>
              <a:rPr lang="en-US" sz="2200" b="1" dirty="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"deposit"</a:t>
            </a:r>
            <a:r>
              <a:rPr lang="en-US" sz="2200" dirty="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, indicating whether a client subscribed to a term deposit (yes/no).</a:t>
            </a:r>
            <a:endParaRPr sz="22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600"/>
              <a:buFont typeface="Source Sans 3"/>
              <a:buNone/>
            </a:pPr>
            <a:endParaRPr sz="2200" dirty="0">
              <a:solidFill>
                <a:srgbClr val="D6E5EF"/>
              </a:solidFill>
              <a:latin typeface="Source Sans 3"/>
              <a:ea typeface="Source Sans 3"/>
              <a:cs typeface="Source Sans 3"/>
              <a:sym typeface="Source Sans 3"/>
            </a:endParaRPr>
          </a:p>
          <a:p>
            <a:pPr marL="0" marR="0" lvl="0" indent="0" algn="l" rtl="0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600"/>
              <a:buFont typeface="Source Sans 3"/>
              <a:buNone/>
            </a:pPr>
            <a:endParaRPr sz="2200" dirty="0">
              <a:solidFill>
                <a:srgbClr val="D6E5EF"/>
              </a:solidFill>
              <a:latin typeface="Source Sans 3"/>
              <a:ea typeface="Source Sans 3"/>
              <a:cs typeface="Source Sans 3"/>
              <a:sym typeface="Source Sans 3"/>
            </a:endParaRPr>
          </a:p>
          <a:p>
            <a:pPr marL="0" marR="0" lvl="0" indent="0" algn="l" rtl="0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600"/>
              <a:buFont typeface="Source Sans 3"/>
              <a:buNone/>
            </a:pPr>
            <a:endParaRPr sz="2200" dirty="0">
              <a:solidFill>
                <a:srgbClr val="D6E5EF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sp>
        <p:nvSpPr>
          <p:cNvPr id="108" name="Google Shape;108;p16"/>
          <p:cNvSpPr/>
          <p:nvPr/>
        </p:nvSpPr>
        <p:spPr>
          <a:xfrm>
            <a:off x="837724" y="6034207"/>
            <a:ext cx="7468553" cy="1005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600"/>
              <a:buFont typeface="Source Sans 3"/>
              <a:buNone/>
            </a:pPr>
            <a:endParaRPr sz="1600" b="0" i="0" u="none" strike="noStrike" cap="none"/>
          </a:p>
        </p:txBody>
      </p:sp>
      <p:sp>
        <p:nvSpPr>
          <p:cNvPr id="109" name="Google Shape;109;p16"/>
          <p:cNvSpPr/>
          <p:nvPr/>
        </p:nvSpPr>
        <p:spPr>
          <a:xfrm>
            <a:off x="12386400" y="6938100"/>
            <a:ext cx="2244000" cy="1291500"/>
          </a:xfrm>
          <a:prstGeom prst="rect">
            <a:avLst/>
          </a:prstGeom>
          <a:solidFill>
            <a:srgbClr val="252833"/>
          </a:solidFill>
          <a:ln w="9525" cap="flat" cmpd="sng">
            <a:solidFill>
              <a:srgbClr val="2528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0" name="Google Shape;11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2688" y="3313800"/>
            <a:ext cx="11445024" cy="21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7"/>
          <p:cNvSpPr/>
          <p:nvPr/>
        </p:nvSpPr>
        <p:spPr>
          <a:xfrm>
            <a:off x="837725" y="1725927"/>
            <a:ext cx="12954900" cy="9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242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350"/>
              <a:buFont typeface="Lora"/>
              <a:buNone/>
            </a:pPr>
            <a:r>
              <a:rPr lang="en-US" sz="5350">
                <a:latin typeface="Lora"/>
                <a:ea typeface="Lora"/>
                <a:cs typeface="Lora"/>
                <a:sym typeface="Lora"/>
              </a:rPr>
              <a:t>Data cleaning process </a:t>
            </a:r>
            <a:endParaRPr sz="535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17" name="Google Shape;117;p17"/>
          <p:cNvSpPr/>
          <p:nvPr/>
        </p:nvSpPr>
        <p:spPr>
          <a:xfrm>
            <a:off x="837662" y="3628163"/>
            <a:ext cx="12954900" cy="2375100"/>
          </a:xfrm>
          <a:prstGeom prst="roundRect">
            <a:avLst>
              <a:gd name="adj" fmla="val 1323"/>
            </a:avLst>
          </a:prstGeom>
          <a:solidFill>
            <a:srgbClr val="44475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17"/>
          <p:cNvSpPr/>
          <p:nvPr/>
        </p:nvSpPr>
        <p:spPr>
          <a:xfrm>
            <a:off x="1204242" y="3837569"/>
            <a:ext cx="2464200" cy="3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631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Lora"/>
              <a:buNone/>
            </a:pPr>
            <a:r>
              <a:rPr lang="en-US" sz="1900" b="0" i="0" u="none" strike="noStrike" cap="none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Duplicate Removal</a:t>
            </a:r>
            <a:endParaRPr sz="1900" b="0" i="0" u="none" strike="noStrike" cap="none"/>
          </a:p>
        </p:txBody>
      </p:sp>
      <p:sp>
        <p:nvSpPr>
          <p:cNvPr id="119" name="Google Shape;119;p17"/>
          <p:cNvSpPr/>
          <p:nvPr/>
        </p:nvSpPr>
        <p:spPr>
          <a:xfrm>
            <a:off x="1204243" y="4271194"/>
            <a:ext cx="5744400" cy="3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ource Sans 3"/>
              <a:buNone/>
            </a:pPr>
            <a:r>
              <a:rPr lang="en-US" sz="1600" b="0" i="0" u="none" strike="noStrike" cap="none">
                <a:solidFill>
                  <a:srgbClr val="FFFFFF"/>
                </a:solidFill>
                <a:latin typeface="Source Sans 3"/>
                <a:ea typeface="Source Sans 3"/>
                <a:cs typeface="Source Sans 3"/>
                <a:sym typeface="Source Sans 3"/>
              </a:rPr>
              <a:t>Eliminating redundant records for unbiased analysis.</a:t>
            </a:r>
            <a:endParaRPr sz="1600" b="0" i="0" u="none" strike="noStrike" cap="none"/>
          </a:p>
        </p:txBody>
      </p:sp>
      <p:sp>
        <p:nvSpPr>
          <p:cNvPr id="120" name="Google Shape;120;p17"/>
          <p:cNvSpPr/>
          <p:nvPr/>
        </p:nvSpPr>
        <p:spPr>
          <a:xfrm>
            <a:off x="7315138" y="3628163"/>
            <a:ext cx="22800" cy="1187400"/>
          </a:xfrm>
          <a:prstGeom prst="roundRect">
            <a:avLst>
              <a:gd name="adj" fmla="val 137440"/>
            </a:avLst>
          </a:prstGeom>
          <a:solidFill>
            <a:srgbClr val="5D60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17"/>
          <p:cNvSpPr/>
          <p:nvPr/>
        </p:nvSpPr>
        <p:spPr>
          <a:xfrm>
            <a:off x="7838775" y="3837594"/>
            <a:ext cx="2673900" cy="3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631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Lora"/>
              <a:buNone/>
            </a:pPr>
            <a:r>
              <a:rPr lang="en-US" sz="1900" b="0" i="0" u="none" strike="noStrike" cap="none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Missing Value Handling</a:t>
            </a:r>
            <a:endParaRPr sz="1900" b="0" i="0" u="none" strike="noStrike" cap="none"/>
          </a:p>
        </p:txBody>
      </p:sp>
      <p:sp>
        <p:nvSpPr>
          <p:cNvPr id="122" name="Google Shape;122;p17"/>
          <p:cNvSpPr/>
          <p:nvPr/>
        </p:nvSpPr>
        <p:spPr>
          <a:xfrm>
            <a:off x="7838775" y="4271219"/>
            <a:ext cx="5744400" cy="3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ource Sans 3"/>
              <a:buNone/>
            </a:pPr>
            <a:r>
              <a:rPr lang="en-US" sz="1600" b="0" i="0" u="none" strike="noStrike" cap="none">
                <a:solidFill>
                  <a:srgbClr val="FFFFFF"/>
                </a:solidFill>
                <a:latin typeface="Source Sans 3"/>
                <a:ea typeface="Source Sans 3"/>
                <a:cs typeface="Source Sans 3"/>
                <a:sym typeface="Source Sans 3"/>
              </a:rPr>
              <a:t>Addressing gaps and inconsistencies in the data.</a:t>
            </a:r>
            <a:endParaRPr sz="1600" b="0" i="0" u="none" strike="noStrike" cap="none"/>
          </a:p>
        </p:txBody>
      </p:sp>
      <p:sp>
        <p:nvSpPr>
          <p:cNvPr id="123" name="Google Shape;123;p17"/>
          <p:cNvSpPr/>
          <p:nvPr/>
        </p:nvSpPr>
        <p:spPr>
          <a:xfrm>
            <a:off x="7053320" y="3960109"/>
            <a:ext cx="523500" cy="523500"/>
          </a:xfrm>
          <a:prstGeom prst="roundRect">
            <a:avLst>
              <a:gd name="adj" fmla="val 6000"/>
            </a:avLst>
          </a:prstGeom>
          <a:solidFill>
            <a:srgbClr val="F2F2F2"/>
          </a:solidFill>
          <a:ln w="22850" cap="flat" cmpd="sng">
            <a:solidFill>
              <a:srgbClr val="5D606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4" name="Google Shape;124;p17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84169" y="4058336"/>
            <a:ext cx="261818" cy="327184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7"/>
          <p:cNvSpPr/>
          <p:nvPr/>
        </p:nvSpPr>
        <p:spPr>
          <a:xfrm>
            <a:off x="837662" y="4815692"/>
            <a:ext cx="6477600" cy="1187400"/>
          </a:xfrm>
          <a:prstGeom prst="rect">
            <a:avLst/>
          </a:prstGeom>
          <a:solidFill>
            <a:srgbClr val="44475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17"/>
          <p:cNvSpPr/>
          <p:nvPr/>
        </p:nvSpPr>
        <p:spPr>
          <a:xfrm>
            <a:off x="837662" y="4815692"/>
            <a:ext cx="6477600" cy="22800"/>
          </a:xfrm>
          <a:prstGeom prst="roundRect">
            <a:avLst>
              <a:gd name="adj" fmla="val 137440"/>
            </a:avLst>
          </a:prstGeom>
          <a:solidFill>
            <a:srgbClr val="5D60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17"/>
          <p:cNvSpPr/>
          <p:nvPr/>
        </p:nvSpPr>
        <p:spPr>
          <a:xfrm>
            <a:off x="1047092" y="5025123"/>
            <a:ext cx="2464200" cy="3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631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Lora"/>
              <a:buNone/>
            </a:pPr>
            <a:r>
              <a:rPr lang="en-US" sz="1900" b="0" i="0" u="none" strike="noStrike" cap="none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Outlier Management</a:t>
            </a:r>
            <a:endParaRPr sz="1900" b="0" i="0" u="none" strike="noStrike" cap="none"/>
          </a:p>
        </p:txBody>
      </p:sp>
      <p:sp>
        <p:nvSpPr>
          <p:cNvPr id="128" name="Google Shape;128;p17"/>
          <p:cNvSpPr/>
          <p:nvPr/>
        </p:nvSpPr>
        <p:spPr>
          <a:xfrm>
            <a:off x="1047093" y="5458749"/>
            <a:ext cx="5744400" cy="3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ource Sans 3"/>
              <a:buNone/>
            </a:pPr>
            <a:r>
              <a:rPr lang="en-US" sz="1600" b="0" i="0" u="none" strike="noStrike" cap="none">
                <a:solidFill>
                  <a:srgbClr val="FFFFFF"/>
                </a:solidFill>
                <a:latin typeface="Source Sans 3"/>
                <a:ea typeface="Source Sans 3"/>
                <a:cs typeface="Source Sans 3"/>
                <a:sym typeface="Source Sans 3"/>
              </a:rPr>
              <a:t>Ensuring realistic data distribution for accurate insights.</a:t>
            </a:r>
            <a:endParaRPr sz="1600" b="0" i="0" u="none" strike="noStrike" cap="none"/>
          </a:p>
        </p:txBody>
      </p:sp>
      <p:sp>
        <p:nvSpPr>
          <p:cNvPr id="129" name="Google Shape;129;p17"/>
          <p:cNvSpPr/>
          <p:nvPr/>
        </p:nvSpPr>
        <p:spPr>
          <a:xfrm>
            <a:off x="7315138" y="4699705"/>
            <a:ext cx="6477600" cy="1187400"/>
          </a:xfrm>
          <a:prstGeom prst="rect">
            <a:avLst/>
          </a:prstGeom>
          <a:solidFill>
            <a:srgbClr val="44475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17"/>
          <p:cNvSpPr/>
          <p:nvPr/>
        </p:nvSpPr>
        <p:spPr>
          <a:xfrm>
            <a:off x="7315138" y="4815692"/>
            <a:ext cx="22800" cy="1187400"/>
          </a:xfrm>
          <a:prstGeom prst="roundRect">
            <a:avLst>
              <a:gd name="adj" fmla="val 137440"/>
            </a:avLst>
          </a:prstGeom>
          <a:solidFill>
            <a:srgbClr val="5D60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17"/>
          <p:cNvSpPr/>
          <p:nvPr/>
        </p:nvSpPr>
        <p:spPr>
          <a:xfrm>
            <a:off x="7315138" y="4815692"/>
            <a:ext cx="6477600" cy="22800"/>
          </a:xfrm>
          <a:prstGeom prst="roundRect">
            <a:avLst>
              <a:gd name="adj" fmla="val 137440"/>
            </a:avLst>
          </a:prstGeom>
          <a:solidFill>
            <a:srgbClr val="5D60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17"/>
          <p:cNvSpPr/>
          <p:nvPr/>
        </p:nvSpPr>
        <p:spPr>
          <a:xfrm>
            <a:off x="7838775" y="5025123"/>
            <a:ext cx="3485700" cy="3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631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Lora"/>
              <a:buNone/>
            </a:pPr>
            <a:r>
              <a:rPr lang="en-US" sz="1900" b="0" i="0" u="none" strike="noStrike" cap="none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Column Renaming &amp; Dropping</a:t>
            </a:r>
            <a:endParaRPr sz="1900" b="0" i="0" u="none" strike="noStrike" cap="none"/>
          </a:p>
        </p:txBody>
      </p:sp>
      <p:sp>
        <p:nvSpPr>
          <p:cNvPr id="133" name="Google Shape;133;p17"/>
          <p:cNvSpPr/>
          <p:nvPr/>
        </p:nvSpPr>
        <p:spPr>
          <a:xfrm>
            <a:off x="7838650" y="5458749"/>
            <a:ext cx="5744400" cy="3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ource Sans 3"/>
              <a:buNone/>
            </a:pPr>
            <a:r>
              <a:rPr lang="en-US" sz="1600" b="0" i="0" u="none" strike="noStrike" cap="none">
                <a:solidFill>
                  <a:srgbClr val="FFFFFF"/>
                </a:solidFill>
                <a:latin typeface="Source Sans 3"/>
                <a:ea typeface="Source Sans 3"/>
                <a:cs typeface="Source Sans 3"/>
                <a:sym typeface="Source Sans 3"/>
              </a:rPr>
              <a:t>Enhancing clarity and removing irrelevant features.</a:t>
            </a:r>
            <a:endParaRPr sz="1600" b="0" i="0" u="none" strike="noStrike" cap="none"/>
          </a:p>
        </p:txBody>
      </p:sp>
      <p:sp>
        <p:nvSpPr>
          <p:cNvPr id="134" name="Google Shape;134;p17"/>
          <p:cNvSpPr/>
          <p:nvPr/>
        </p:nvSpPr>
        <p:spPr>
          <a:xfrm>
            <a:off x="7053320" y="5147638"/>
            <a:ext cx="523500" cy="523500"/>
          </a:xfrm>
          <a:prstGeom prst="roundRect">
            <a:avLst>
              <a:gd name="adj" fmla="val 6000"/>
            </a:avLst>
          </a:prstGeom>
          <a:solidFill>
            <a:srgbClr val="F2F2F2"/>
          </a:solidFill>
          <a:ln w="22850" cap="flat" cmpd="sng">
            <a:solidFill>
              <a:srgbClr val="5D606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5" name="Google Shape;135;p17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184169" y="5245865"/>
            <a:ext cx="261818" cy="327184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7"/>
          <p:cNvSpPr/>
          <p:nvPr/>
        </p:nvSpPr>
        <p:spPr>
          <a:xfrm>
            <a:off x="12504000" y="6103200"/>
            <a:ext cx="2126400" cy="21264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 spd="med">
    <p:fade thruBlk="1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8"/>
          <p:cNvSpPr/>
          <p:nvPr/>
        </p:nvSpPr>
        <p:spPr>
          <a:xfrm>
            <a:off x="837724" y="1261824"/>
            <a:ext cx="12954952" cy="1231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974"/>
              </a:lnSpc>
              <a:spcBef>
                <a:spcPts val="0"/>
              </a:spcBef>
              <a:spcAft>
                <a:spcPts val="0"/>
              </a:spcAft>
              <a:buClr>
                <a:srgbClr val="F98AC7"/>
              </a:buClr>
              <a:buSzPts val="3850"/>
              <a:buFont typeface="Lora"/>
              <a:buNone/>
            </a:pPr>
            <a:r>
              <a:rPr lang="en-US" sz="3850" b="0" i="0" u="none" strike="noStrike" cap="none">
                <a:solidFill>
                  <a:srgbClr val="F98AC7"/>
                </a:solidFill>
                <a:latin typeface="Lora"/>
                <a:ea typeface="Lora"/>
                <a:cs typeface="Lora"/>
                <a:sym typeface="Lora"/>
              </a:rPr>
              <a:t>Precision in Data: Addressing Duplicates and Naming Conventions</a:t>
            </a:r>
            <a:endParaRPr sz="3850" b="0" i="0" u="none" strike="noStrike" cap="none"/>
          </a:p>
        </p:txBody>
      </p:sp>
      <p:sp>
        <p:nvSpPr>
          <p:cNvPr id="143" name="Google Shape;143;p18"/>
          <p:cNvSpPr/>
          <p:nvPr/>
        </p:nvSpPr>
        <p:spPr>
          <a:xfrm>
            <a:off x="837724" y="3017163"/>
            <a:ext cx="2957036" cy="3696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6086"/>
              </a:lnSpc>
              <a:spcBef>
                <a:spcPts val="0"/>
              </a:spcBef>
              <a:spcAft>
                <a:spcPts val="0"/>
              </a:spcAft>
              <a:buClr>
                <a:srgbClr val="F98AC7"/>
              </a:buClr>
              <a:buSzPts val="2300"/>
              <a:buFont typeface="Lora"/>
              <a:buNone/>
            </a:pPr>
            <a:r>
              <a:rPr lang="en-US" sz="2300" b="0" i="0" u="none" strike="noStrike" cap="none">
                <a:solidFill>
                  <a:srgbClr val="F98AC7"/>
                </a:solidFill>
                <a:latin typeface="Lora"/>
                <a:ea typeface="Lora"/>
                <a:cs typeface="Lora"/>
                <a:sym typeface="Lora"/>
              </a:rPr>
              <a:t>Handling Duplicates</a:t>
            </a:r>
            <a:endParaRPr sz="2300" b="0" i="0" u="none" strike="noStrike" cap="none"/>
          </a:p>
        </p:txBody>
      </p:sp>
      <p:sp>
        <p:nvSpPr>
          <p:cNvPr id="144" name="Google Shape;144;p18"/>
          <p:cNvSpPr/>
          <p:nvPr/>
        </p:nvSpPr>
        <p:spPr>
          <a:xfrm>
            <a:off x="837724" y="3596283"/>
            <a:ext cx="6221968" cy="1005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600"/>
              <a:buFont typeface="Source Sans 3"/>
              <a:buNone/>
            </a:pPr>
            <a:r>
              <a:rPr lang="en-US" sz="1600" b="0" i="0" u="none" strike="noStrike" cap="none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During our initial scan, we identified </a:t>
            </a:r>
            <a:r>
              <a:rPr lang="en-US" sz="1600" b="1" i="0" u="none" strike="noStrike" cap="none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12 duplicated rows</a:t>
            </a:r>
            <a:r>
              <a:rPr lang="en-US" sz="1600" b="0" i="0" u="none" strike="noStrike" cap="none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 within the dataset. These records were exact replicas across all columns, posing a significant risk for bias in our analysis.</a:t>
            </a:r>
            <a:endParaRPr sz="1600" b="0" i="0" u="none" strike="noStrike" cap="none"/>
          </a:p>
        </p:txBody>
      </p:sp>
      <p:sp>
        <p:nvSpPr>
          <p:cNvPr id="145" name="Google Shape;145;p18"/>
          <p:cNvSpPr/>
          <p:nvPr/>
        </p:nvSpPr>
        <p:spPr>
          <a:xfrm>
            <a:off x="837724" y="4837033"/>
            <a:ext cx="6221968" cy="1894999"/>
          </a:xfrm>
          <a:prstGeom prst="roundRect">
            <a:avLst>
              <a:gd name="adj" fmla="val 1658"/>
            </a:avLst>
          </a:prstGeom>
          <a:solidFill>
            <a:srgbClr val="183A1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6" name="Google Shape;146;p18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47155" y="5143976"/>
            <a:ext cx="261818" cy="209431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18"/>
          <p:cNvSpPr/>
          <p:nvPr/>
        </p:nvSpPr>
        <p:spPr>
          <a:xfrm>
            <a:off x="1518404" y="5098733"/>
            <a:ext cx="5331857" cy="13401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ource Sans 3"/>
              <a:buNone/>
            </a:pPr>
            <a:r>
              <a:rPr lang="en-US" sz="1600" b="1" i="0" u="none" strike="noStrike" cap="none">
                <a:solidFill>
                  <a:srgbClr val="FFFFFF"/>
                </a:solidFill>
                <a:latin typeface="Source Sans 3"/>
                <a:ea typeface="Source Sans 3"/>
                <a:cs typeface="Source Sans 3"/>
                <a:sym typeface="Source Sans 3"/>
              </a:rPr>
              <a:t>Action Taken:</a:t>
            </a:r>
            <a:r>
              <a:rPr lang="en-US" sz="1600" b="0" i="0" u="none" strike="noStrike" cap="none">
                <a:solidFill>
                  <a:srgbClr val="FFFFFF"/>
                </a:solidFill>
                <a:latin typeface="Source Sans 3"/>
                <a:ea typeface="Source Sans 3"/>
                <a:cs typeface="Source Sans 3"/>
                <a:sym typeface="Source Sans 3"/>
              </a:rPr>
              <a:t> All 12 duplicated rows were successfully removed. This ensures that our subsequent analysis operates on a unique and reliable set of customer interactions, preventing skewed results and misleading conclusions.</a:t>
            </a:r>
            <a:endParaRPr sz="1600" b="0" i="0" u="none" strike="noStrike" cap="none"/>
          </a:p>
        </p:txBody>
      </p:sp>
      <p:sp>
        <p:nvSpPr>
          <p:cNvPr id="148" name="Google Shape;148;p18"/>
          <p:cNvSpPr/>
          <p:nvPr/>
        </p:nvSpPr>
        <p:spPr>
          <a:xfrm>
            <a:off x="7578328" y="3017163"/>
            <a:ext cx="3756065" cy="3696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6086"/>
              </a:lnSpc>
              <a:spcBef>
                <a:spcPts val="0"/>
              </a:spcBef>
              <a:spcAft>
                <a:spcPts val="0"/>
              </a:spcAft>
              <a:buClr>
                <a:srgbClr val="F98AC7"/>
              </a:buClr>
              <a:buSzPts val="2300"/>
              <a:buFont typeface="Lora"/>
              <a:buNone/>
            </a:pPr>
            <a:r>
              <a:rPr lang="en-US" sz="2300" b="0" i="0" u="none" strike="noStrike" cap="none">
                <a:solidFill>
                  <a:srgbClr val="F98AC7"/>
                </a:solidFill>
                <a:latin typeface="Lora"/>
                <a:ea typeface="Lora"/>
                <a:cs typeface="Lora"/>
                <a:sym typeface="Lora"/>
              </a:rPr>
              <a:t>Column Name Adjustments</a:t>
            </a:r>
            <a:endParaRPr sz="2300" b="0" i="0" u="none" strike="noStrike" cap="none"/>
          </a:p>
        </p:txBody>
      </p:sp>
      <p:sp>
        <p:nvSpPr>
          <p:cNvPr id="149" name="Google Shape;149;p18"/>
          <p:cNvSpPr/>
          <p:nvPr/>
        </p:nvSpPr>
        <p:spPr>
          <a:xfrm>
            <a:off x="7578328" y="3596283"/>
            <a:ext cx="6221968" cy="1005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600"/>
              <a:buFont typeface="Source Sans 3"/>
              <a:buNone/>
            </a:pPr>
            <a:r>
              <a:rPr lang="en-US" sz="1600" b="0" i="0" u="none" strike="noStrike" cap="none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To enhance clarity and consistency, we made several adjustments to the column names. An </a:t>
            </a:r>
            <a:r>
              <a:rPr lang="en-US" sz="1600" b="1" i="0" u="none" strike="noStrike" cap="none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unnamed column was identified and removed</a:t>
            </a:r>
            <a:r>
              <a:rPr lang="en-US" sz="1600" b="0" i="0" u="none" strike="noStrike" cap="none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 due to its lack of meaningful data, streamline the dataset.</a:t>
            </a:r>
            <a:endParaRPr sz="1600" b="0" i="0" u="none" strike="noStrike" cap="none"/>
          </a:p>
        </p:txBody>
      </p:sp>
      <p:sp>
        <p:nvSpPr>
          <p:cNvPr id="150" name="Google Shape;150;p18"/>
          <p:cNvSpPr/>
          <p:nvPr/>
        </p:nvSpPr>
        <p:spPr>
          <a:xfrm>
            <a:off x="7578328" y="4789884"/>
            <a:ext cx="6221968" cy="3350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600"/>
              <a:buFont typeface="Source Sans 3"/>
              <a:buNone/>
            </a:pPr>
            <a:r>
              <a:rPr lang="en-US" sz="1600" b="0" i="0" u="none" strike="noStrike" cap="none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Additionally, three key columns were renamed for better readability:</a:t>
            </a:r>
            <a:endParaRPr sz="1600" b="0" i="0" u="none" strike="noStrike" cap="none"/>
          </a:p>
        </p:txBody>
      </p:sp>
      <p:sp>
        <p:nvSpPr>
          <p:cNvPr id="151" name="Google Shape;151;p18"/>
          <p:cNvSpPr/>
          <p:nvPr/>
        </p:nvSpPr>
        <p:spPr>
          <a:xfrm>
            <a:off x="7578328" y="5313402"/>
            <a:ext cx="6221968" cy="350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600"/>
              <a:buFont typeface="Consolas"/>
              <a:buNone/>
            </a:pPr>
            <a:r>
              <a:rPr lang="en-US" sz="1600" b="0" i="0" u="none" strike="noStrike" cap="none">
                <a:solidFill>
                  <a:srgbClr val="D6E5EF"/>
                </a:solidFill>
                <a:highlight>
                  <a:srgbClr val="323540"/>
                </a:highlight>
                <a:latin typeface="Consolas"/>
                <a:ea typeface="Consolas"/>
                <a:cs typeface="Consolas"/>
                <a:sym typeface="Consolas"/>
              </a:rPr>
              <a:t>housing</a:t>
            </a:r>
            <a:r>
              <a:rPr lang="en-US" sz="1600" b="0" i="0" u="none" strike="noStrike" cap="none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 was changed to </a:t>
            </a:r>
            <a:r>
              <a:rPr lang="en-US" sz="1600" b="0" i="0" u="none" strike="noStrike" cap="none">
                <a:solidFill>
                  <a:srgbClr val="D6E5EF"/>
                </a:solidFill>
                <a:highlight>
                  <a:srgbClr val="323540"/>
                </a:highlight>
                <a:latin typeface="Consolas"/>
                <a:ea typeface="Consolas"/>
                <a:cs typeface="Consolas"/>
                <a:sym typeface="Consolas"/>
              </a:rPr>
              <a:t>housing loan</a:t>
            </a:r>
            <a:endParaRPr sz="1600" b="0" i="0" u="none" strike="noStrike" cap="none"/>
          </a:p>
        </p:txBody>
      </p:sp>
      <p:sp>
        <p:nvSpPr>
          <p:cNvPr id="152" name="Google Shape;152;p18"/>
          <p:cNvSpPr/>
          <p:nvPr/>
        </p:nvSpPr>
        <p:spPr>
          <a:xfrm>
            <a:off x="7578328" y="5736908"/>
            <a:ext cx="6221968" cy="350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600"/>
              <a:buFont typeface="Consolas"/>
              <a:buNone/>
            </a:pPr>
            <a:r>
              <a:rPr lang="en-US" sz="1600" b="0" i="0" u="none" strike="noStrike" cap="none">
                <a:solidFill>
                  <a:srgbClr val="D6E5EF"/>
                </a:solidFill>
                <a:highlight>
                  <a:srgbClr val="323540"/>
                </a:highlight>
                <a:latin typeface="Consolas"/>
                <a:ea typeface="Consolas"/>
                <a:cs typeface="Consolas"/>
                <a:sym typeface="Consolas"/>
              </a:rPr>
              <a:t>default</a:t>
            </a:r>
            <a:r>
              <a:rPr lang="en-US" sz="1600" b="0" i="0" u="none" strike="noStrike" cap="none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 was changed to </a:t>
            </a:r>
            <a:r>
              <a:rPr lang="en-US" sz="1600" b="0" i="0" u="none" strike="noStrike" cap="none">
                <a:solidFill>
                  <a:srgbClr val="D6E5EF"/>
                </a:solidFill>
                <a:highlight>
                  <a:srgbClr val="323540"/>
                </a:highlight>
                <a:latin typeface="Consolas"/>
                <a:ea typeface="Consolas"/>
                <a:cs typeface="Consolas"/>
                <a:sym typeface="Consolas"/>
              </a:rPr>
              <a:t>credit</a:t>
            </a:r>
            <a:endParaRPr sz="1600" b="0" i="0" u="none" strike="noStrike" cap="none"/>
          </a:p>
        </p:txBody>
      </p:sp>
      <p:sp>
        <p:nvSpPr>
          <p:cNvPr id="153" name="Google Shape;153;p18"/>
          <p:cNvSpPr/>
          <p:nvPr/>
        </p:nvSpPr>
        <p:spPr>
          <a:xfrm>
            <a:off x="7578328" y="6160413"/>
            <a:ext cx="6221968" cy="350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600"/>
              <a:buFont typeface="Consolas"/>
              <a:buNone/>
            </a:pPr>
            <a:r>
              <a:rPr lang="en-US" sz="1600" b="0" i="0" u="none" strike="noStrike" cap="none">
                <a:solidFill>
                  <a:srgbClr val="D6E5EF"/>
                </a:solidFill>
                <a:highlight>
                  <a:srgbClr val="323540"/>
                </a:highlight>
                <a:latin typeface="Consolas"/>
                <a:ea typeface="Consolas"/>
                <a:cs typeface="Consolas"/>
                <a:sym typeface="Consolas"/>
              </a:rPr>
              <a:t>y</a:t>
            </a:r>
            <a:r>
              <a:rPr lang="en-US" sz="1600" b="0" i="0" u="none" strike="noStrike" cap="none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 (the target variable) was changed to deposit</a:t>
            </a:r>
            <a:endParaRPr sz="1600" b="0" i="0" u="none" strike="noStrike" cap="none"/>
          </a:p>
        </p:txBody>
      </p:sp>
      <p:sp>
        <p:nvSpPr>
          <p:cNvPr id="154" name="Google Shape;154;p18"/>
          <p:cNvSpPr/>
          <p:nvPr/>
        </p:nvSpPr>
        <p:spPr>
          <a:xfrm>
            <a:off x="12386400" y="6938100"/>
            <a:ext cx="2244000" cy="1291500"/>
          </a:xfrm>
          <a:prstGeom prst="rect">
            <a:avLst/>
          </a:prstGeom>
          <a:solidFill>
            <a:srgbClr val="252833"/>
          </a:solidFill>
          <a:ln w="9525" cap="flat" cmpd="sng">
            <a:solidFill>
              <a:srgbClr val="2528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 spd="med">
    <p:fade thruBlk="1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19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19"/>
          <p:cNvSpPr/>
          <p:nvPr/>
        </p:nvSpPr>
        <p:spPr>
          <a:xfrm>
            <a:off x="6324124" y="1269206"/>
            <a:ext cx="7468553" cy="1231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974"/>
              </a:lnSpc>
              <a:spcBef>
                <a:spcPts val="0"/>
              </a:spcBef>
              <a:spcAft>
                <a:spcPts val="0"/>
              </a:spcAft>
              <a:buClr>
                <a:srgbClr val="F98AC7"/>
              </a:buClr>
              <a:buSzPts val="3850"/>
              <a:buFont typeface="Lora"/>
              <a:buNone/>
            </a:pPr>
            <a:r>
              <a:rPr lang="en-US" sz="3850" b="0" i="0" u="none" strike="noStrike" cap="none">
                <a:solidFill>
                  <a:srgbClr val="F98AC7"/>
                </a:solidFill>
                <a:latin typeface="Lora"/>
                <a:ea typeface="Lora"/>
                <a:cs typeface="Lora"/>
                <a:sym typeface="Lora"/>
              </a:rPr>
              <a:t>Resolving Missing Values: The "Unknown" Challenge</a:t>
            </a:r>
            <a:endParaRPr sz="3850" b="0" i="0" u="none" strike="noStrike" cap="none"/>
          </a:p>
        </p:txBody>
      </p:sp>
      <p:sp>
        <p:nvSpPr>
          <p:cNvPr id="162" name="Google Shape;162;p19"/>
          <p:cNvSpPr/>
          <p:nvPr/>
        </p:nvSpPr>
        <p:spPr>
          <a:xfrm>
            <a:off x="6324124" y="2815114"/>
            <a:ext cx="7468553" cy="6700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600"/>
              <a:buFont typeface="Source Sans 3"/>
              <a:buNone/>
            </a:pPr>
            <a:r>
              <a:rPr lang="en-US" sz="1600" b="0" i="0" u="none" strike="noStrike" cap="none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A significant challenge in the raw dataset was the high percentage of </a:t>
            </a:r>
            <a:r>
              <a:rPr lang="en-US" sz="1600" b="1" i="0" u="none" strike="noStrike" cap="none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"unknown"</a:t>
            </a:r>
            <a:r>
              <a:rPr lang="en-US" sz="1600" b="0" i="0" u="none" strike="noStrike" cap="none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 values found across critical demographic and contact columns. These included:</a:t>
            </a:r>
            <a:endParaRPr sz="1600" b="0" i="0" u="none" strike="noStrike" cap="none"/>
          </a:p>
        </p:txBody>
      </p:sp>
      <p:sp>
        <p:nvSpPr>
          <p:cNvPr id="163" name="Google Shape;163;p19"/>
          <p:cNvSpPr/>
          <p:nvPr/>
        </p:nvSpPr>
        <p:spPr>
          <a:xfrm>
            <a:off x="6324124" y="3720822"/>
            <a:ext cx="7468553" cy="350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600"/>
              <a:buFont typeface="Source Sans 3"/>
              <a:buNone/>
            </a:pPr>
            <a:r>
              <a:rPr lang="en-US" sz="1600" b="1" i="0" u="none" strike="noStrike" cap="none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Demographics:</a:t>
            </a:r>
            <a:r>
              <a:rPr lang="en-US" sz="1600" b="0" i="0" u="none" strike="noStrike" cap="none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r>
              <a:rPr lang="en-US" sz="1600" b="0" i="0" u="none" strike="noStrike" cap="none">
                <a:solidFill>
                  <a:srgbClr val="D6E5EF"/>
                </a:solidFill>
                <a:highlight>
                  <a:srgbClr val="323540"/>
                </a:highlight>
                <a:latin typeface="Consolas"/>
                <a:ea typeface="Consolas"/>
                <a:cs typeface="Consolas"/>
                <a:sym typeface="Consolas"/>
              </a:rPr>
              <a:t>age</a:t>
            </a:r>
            <a:r>
              <a:rPr lang="en-US" sz="1600" b="0" i="0" u="none" strike="noStrike" cap="none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, </a:t>
            </a:r>
            <a:r>
              <a:rPr lang="en-US" sz="1600" b="0" i="0" u="none" strike="noStrike" cap="none">
                <a:solidFill>
                  <a:srgbClr val="D6E5EF"/>
                </a:solidFill>
                <a:highlight>
                  <a:srgbClr val="323540"/>
                </a:highlight>
                <a:latin typeface="Consolas"/>
                <a:ea typeface="Consolas"/>
                <a:cs typeface="Consolas"/>
                <a:sym typeface="Consolas"/>
              </a:rPr>
              <a:t>job</a:t>
            </a:r>
            <a:r>
              <a:rPr lang="en-US" sz="1600" b="0" i="0" u="none" strike="noStrike" cap="none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, </a:t>
            </a:r>
            <a:r>
              <a:rPr lang="en-US" sz="1600" b="0" i="0" u="none" strike="noStrike" cap="none">
                <a:solidFill>
                  <a:srgbClr val="D6E5EF"/>
                </a:solidFill>
                <a:highlight>
                  <a:srgbClr val="323540"/>
                </a:highlight>
                <a:latin typeface="Consolas"/>
                <a:ea typeface="Consolas"/>
                <a:cs typeface="Consolas"/>
                <a:sym typeface="Consolas"/>
              </a:rPr>
              <a:t>marital</a:t>
            </a:r>
            <a:r>
              <a:rPr lang="en-US" sz="1600" b="0" i="0" u="none" strike="noStrike" cap="none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, </a:t>
            </a:r>
            <a:r>
              <a:rPr lang="en-US" sz="1600" b="0" i="0" u="none" strike="noStrike" cap="none">
                <a:solidFill>
                  <a:srgbClr val="D6E5EF"/>
                </a:solidFill>
                <a:highlight>
                  <a:srgbClr val="323540"/>
                </a:highlight>
                <a:latin typeface="Consolas"/>
                <a:ea typeface="Consolas"/>
                <a:cs typeface="Consolas"/>
                <a:sym typeface="Consolas"/>
              </a:rPr>
              <a:t>education</a:t>
            </a:r>
            <a:r>
              <a:rPr lang="en-US" sz="1600" b="0" i="0" u="none" strike="noStrike" cap="none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, </a:t>
            </a:r>
            <a:r>
              <a:rPr lang="en-US" sz="1600" b="0" i="0" u="none" strike="noStrike" cap="none">
                <a:solidFill>
                  <a:srgbClr val="D6E5EF"/>
                </a:solidFill>
                <a:highlight>
                  <a:srgbClr val="323540"/>
                </a:highlight>
                <a:latin typeface="Consolas"/>
                <a:ea typeface="Consolas"/>
                <a:cs typeface="Consolas"/>
                <a:sym typeface="Consolas"/>
              </a:rPr>
              <a:t>default</a:t>
            </a:r>
            <a:r>
              <a:rPr lang="en-US" sz="1600" b="0" i="0" u="none" strike="noStrike" cap="none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, </a:t>
            </a:r>
            <a:r>
              <a:rPr lang="en-US" sz="1600" b="0" i="0" u="none" strike="noStrike" cap="none">
                <a:solidFill>
                  <a:srgbClr val="D6E5EF"/>
                </a:solidFill>
                <a:highlight>
                  <a:srgbClr val="323540"/>
                </a:highlight>
                <a:latin typeface="Consolas"/>
                <a:ea typeface="Consolas"/>
                <a:cs typeface="Consolas"/>
                <a:sym typeface="Consolas"/>
              </a:rPr>
              <a:t>housing</a:t>
            </a:r>
            <a:r>
              <a:rPr lang="en-US" sz="1600" b="0" i="0" u="none" strike="noStrike" cap="none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, </a:t>
            </a:r>
            <a:r>
              <a:rPr lang="en-US" sz="1600" b="0" i="0" u="none" strike="noStrike" cap="none">
                <a:solidFill>
                  <a:srgbClr val="D6E5EF"/>
                </a:solidFill>
                <a:highlight>
                  <a:srgbClr val="323540"/>
                </a:highlight>
                <a:latin typeface="Consolas"/>
                <a:ea typeface="Consolas"/>
                <a:cs typeface="Consolas"/>
                <a:sym typeface="Consolas"/>
              </a:rPr>
              <a:t>loan</a:t>
            </a:r>
            <a:endParaRPr sz="1600" b="0" i="0" u="none" strike="noStrike" cap="none"/>
          </a:p>
        </p:txBody>
      </p:sp>
      <p:sp>
        <p:nvSpPr>
          <p:cNvPr id="164" name="Google Shape;164;p19"/>
          <p:cNvSpPr/>
          <p:nvPr/>
        </p:nvSpPr>
        <p:spPr>
          <a:xfrm>
            <a:off x="6324124" y="4144327"/>
            <a:ext cx="7468553" cy="350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600"/>
              <a:buFont typeface="Source Sans 3"/>
              <a:buNone/>
            </a:pPr>
            <a:r>
              <a:rPr lang="en-US" sz="1600" b="1" i="0" u="none" strike="noStrike" cap="none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Campaign Details:</a:t>
            </a:r>
            <a:r>
              <a:rPr lang="en-US" sz="1600" b="0" i="0" u="none" strike="noStrike" cap="none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r>
              <a:rPr lang="en-US" sz="1600" b="0" i="0" u="none" strike="noStrike" cap="none">
                <a:solidFill>
                  <a:srgbClr val="D6E5EF"/>
                </a:solidFill>
                <a:highlight>
                  <a:srgbClr val="323540"/>
                </a:highlight>
                <a:latin typeface="Consolas"/>
                <a:ea typeface="Consolas"/>
                <a:cs typeface="Consolas"/>
                <a:sym typeface="Consolas"/>
              </a:rPr>
              <a:t>contact</a:t>
            </a:r>
            <a:r>
              <a:rPr lang="en-US" sz="1600" b="0" i="0" u="none" strike="noStrike" cap="none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, </a:t>
            </a:r>
            <a:r>
              <a:rPr lang="en-US" sz="1600" b="0" i="0" u="none" strike="noStrike" cap="none">
                <a:solidFill>
                  <a:srgbClr val="D6E5EF"/>
                </a:solidFill>
                <a:highlight>
                  <a:srgbClr val="323540"/>
                </a:highlight>
                <a:latin typeface="Consolas"/>
                <a:ea typeface="Consolas"/>
                <a:cs typeface="Consolas"/>
                <a:sym typeface="Consolas"/>
              </a:rPr>
              <a:t>month</a:t>
            </a:r>
            <a:r>
              <a:rPr lang="en-US" sz="1600" b="0" i="0" u="none" strike="noStrike" cap="none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, </a:t>
            </a:r>
            <a:r>
              <a:rPr lang="en-US" sz="1600" b="0" i="0" u="none" strike="noStrike" cap="none">
                <a:solidFill>
                  <a:srgbClr val="D6E5EF"/>
                </a:solidFill>
                <a:highlight>
                  <a:srgbClr val="323540"/>
                </a:highlight>
                <a:latin typeface="Consolas"/>
                <a:ea typeface="Consolas"/>
                <a:cs typeface="Consolas"/>
                <a:sym typeface="Consolas"/>
              </a:rPr>
              <a:t>day_of_week</a:t>
            </a:r>
            <a:endParaRPr sz="1600" b="0" i="0" u="none" strike="noStrike" cap="none"/>
          </a:p>
        </p:txBody>
      </p:sp>
      <p:sp>
        <p:nvSpPr>
          <p:cNvPr id="165" name="Google Shape;165;p19"/>
          <p:cNvSpPr/>
          <p:nvPr/>
        </p:nvSpPr>
        <p:spPr>
          <a:xfrm>
            <a:off x="6324124" y="4730234"/>
            <a:ext cx="7468553" cy="2230041"/>
          </a:xfrm>
          <a:prstGeom prst="roundRect">
            <a:avLst>
              <a:gd name="adj" fmla="val 1409"/>
            </a:avLst>
          </a:prstGeom>
          <a:solidFill>
            <a:srgbClr val="02234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6" name="Google Shape;166;p19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33555" y="5037177"/>
            <a:ext cx="261818" cy="209431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19"/>
          <p:cNvSpPr/>
          <p:nvPr/>
        </p:nvSpPr>
        <p:spPr>
          <a:xfrm>
            <a:off x="7004804" y="4991933"/>
            <a:ext cx="6578441" cy="1675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ource Sans 3"/>
              <a:buNone/>
            </a:pPr>
            <a:r>
              <a:rPr lang="en-US" sz="1600" b="1" i="0" u="none" strike="noStrike" cap="none">
                <a:solidFill>
                  <a:srgbClr val="FFFFFF"/>
                </a:solidFill>
                <a:latin typeface="Source Sans 3"/>
                <a:ea typeface="Source Sans 3"/>
                <a:cs typeface="Source Sans 3"/>
                <a:sym typeface="Source Sans 3"/>
              </a:rPr>
              <a:t>Solution Implemented:</a:t>
            </a:r>
            <a:r>
              <a:rPr lang="en-US" sz="1600" b="0" i="0" u="none" strike="noStrike" cap="none">
                <a:solidFill>
                  <a:srgbClr val="FFFFFF"/>
                </a:solidFill>
                <a:latin typeface="Source Sans 3"/>
                <a:ea typeface="Source Sans 3"/>
                <a:cs typeface="Source Sans 3"/>
                <a:sym typeface="Source Sans 3"/>
              </a:rPr>
              <a:t> To preserve data integrity and prevent data loss, we opted to replace all "unknown" values with the </a:t>
            </a:r>
            <a:r>
              <a:rPr lang="en-US" sz="1600" b="1" i="0" u="none" strike="noStrike" cap="none">
                <a:solidFill>
                  <a:srgbClr val="FFFFFF"/>
                </a:solidFill>
                <a:latin typeface="Source Sans 3"/>
                <a:ea typeface="Source Sans 3"/>
                <a:cs typeface="Source Sans 3"/>
                <a:sym typeface="Source Sans 3"/>
              </a:rPr>
              <a:t>mode</a:t>
            </a:r>
            <a:r>
              <a:rPr lang="en-US" sz="1600" b="0" i="0" u="none" strike="noStrike" cap="none">
                <a:solidFill>
                  <a:srgbClr val="FFFFFF"/>
                </a:solidFill>
                <a:latin typeface="Source Sans 3"/>
                <a:ea typeface="Source Sans 3"/>
                <a:cs typeface="Source Sans 3"/>
                <a:sym typeface="Source Sans 3"/>
              </a:rPr>
              <a:t> (most frequent value) of their respective columns. This method ensures that our dataset remains comprehensive while mitigating the impact of missing information on our analysis.</a:t>
            </a:r>
            <a:endParaRPr sz="1600" b="0" i="0" u="none" strike="noStrike" cap="none"/>
          </a:p>
        </p:txBody>
      </p:sp>
      <p:sp>
        <p:nvSpPr>
          <p:cNvPr id="168" name="Google Shape;168;p19"/>
          <p:cNvSpPr/>
          <p:nvPr/>
        </p:nvSpPr>
        <p:spPr>
          <a:xfrm>
            <a:off x="12386400" y="6938100"/>
            <a:ext cx="2244000" cy="1291500"/>
          </a:xfrm>
          <a:prstGeom prst="rect">
            <a:avLst/>
          </a:prstGeom>
          <a:solidFill>
            <a:srgbClr val="252833"/>
          </a:solidFill>
          <a:ln w="9525" cap="flat" cmpd="sng">
            <a:solidFill>
              <a:srgbClr val="2528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 spd="med">
    <p:fade thruBlk="1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0"/>
          <p:cNvSpPr/>
          <p:nvPr/>
        </p:nvSpPr>
        <p:spPr>
          <a:xfrm>
            <a:off x="-1186036" y="792775"/>
            <a:ext cx="10267800" cy="61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2597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50"/>
              <a:buFont typeface="Lora"/>
              <a:buNone/>
            </a:pPr>
            <a:r>
              <a:rPr lang="en-US" sz="3850" b="0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Exploratory Data Analysis (EDA</a:t>
            </a:r>
            <a:r>
              <a:rPr lang="en-US" sz="3850">
                <a:latin typeface="Lora"/>
                <a:ea typeface="Lora"/>
                <a:cs typeface="Lora"/>
                <a:sym typeface="Lora"/>
              </a:rPr>
              <a:t>)</a:t>
            </a:r>
            <a:endParaRPr sz="3850" b="0" i="0" u="none" strike="noStrike" cap="none"/>
          </a:p>
        </p:txBody>
      </p:sp>
      <p:grpSp>
        <p:nvGrpSpPr>
          <p:cNvPr id="175" name="Google Shape;175;p20"/>
          <p:cNvGrpSpPr/>
          <p:nvPr/>
        </p:nvGrpSpPr>
        <p:grpSpPr>
          <a:xfrm>
            <a:off x="917964" y="874897"/>
            <a:ext cx="12343190" cy="6926505"/>
            <a:chOff x="917964" y="874897"/>
            <a:chExt cx="12343190" cy="6926505"/>
          </a:xfrm>
        </p:grpSpPr>
        <p:pic>
          <p:nvPicPr>
            <p:cNvPr id="176" name="Google Shape;176;p20" descr="preencoded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917964" y="3195699"/>
              <a:ext cx="6683251" cy="460570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" name="Google Shape;177;p20"/>
            <p:cNvSpPr/>
            <p:nvPr/>
          </p:nvSpPr>
          <p:spPr>
            <a:xfrm>
              <a:off x="3503501" y="6138681"/>
              <a:ext cx="1823700" cy="22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24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5"/>
                <a:buFont typeface="Lora"/>
                <a:buNone/>
              </a:pPr>
              <a:r>
                <a:rPr lang="en-US" sz="1604" b="0" i="0" u="none" strike="noStrike" cap="none">
                  <a:solidFill>
                    <a:srgbClr val="000000"/>
                  </a:solidFill>
                  <a:latin typeface="Lora"/>
                  <a:ea typeface="Lora"/>
                  <a:cs typeface="Lora"/>
                  <a:sym typeface="Lora"/>
                </a:rPr>
                <a:t>Distribution</a:t>
              </a:r>
              <a:endParaRPr sz="1604" b="0" i="0" u="none" strike="noStrike" cap="none"/>
            </a:p>
          </p:txBody>
        </p:sp>
        <p:grpSp>
          <p:nvGrpSpPr>
            <p:cNvPr id="178" name="Google Shape;178;p20"/>
            <p:cNvGrpSpPr/>
            <p:nvPr/>
          </p:nvGrpSpPr>
          <p:grpSpPr>
            <a:xfrm>
              <a:off x="8563350" y="874897"/>
              <a:ext cx="4697804" cy="6798625"/>
              <a:chOff x="8563350" y="874897"/>
              <a:chExt cx="4697804" cy="6798625"/>
            </a:xfrm>
          </p:grpSpPr>
          <p:pic>
            <p:nvPicPr>
              <p:cNvPr id="179" name="Google Shape;179;p20" title="2304.i101.008.F.m004.c9.data management concept icons isometric.jpg"/>
              <p:cNvPicPr preferRelativeResize="0"/>
              <p:nvPr/>
            </p:nvPicPr>
            <p:blipFill rotWithShape="1">
              <a:blip r:embed="rId4">
                <a:alphaModFix/>
              </a:blip>
              <a:srcRect l="11894" b="15002"/>
              <a:stretch/>
            </p:blipFill>
            <p:spPr>
              <a:xfrm rot="-599982">
                <a:off x="10128432" y="1105904"/>
                <a:ext cx="2908715" cy="2834430"/>
              </a:xfrm>
              <a:prstGeom prst="rect">
                <a:avLst/>
              </a:prstGeom>
              <a:noFill/>
              <a:ln w="762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</p:pic>
          <p:pic>
            <p:nvPicPr>
              <p:cNvPr id="180" name="Google Shape;180;p20" title="20943849.jpg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 rot="779996">
                <a:off x="8896792" y="3994292"/>
                <a:ext cx="3345789" cy="3345789"/>
              </a:xfrm>
              <a:prstGeom prst="rect">
                <a:avLst/>
              </a:prstGeom>
              <a:noFill/>
              <a:ln w="3810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</p:pic>
        </p:grpSp>
      </p:grpSp>
      <p:grpSp>
        <p:nvGrpSpPr>
          <p:cNvPr id="181" name="Google Shape;181;p20"/>
          <p:cNvGrpSpPr/>
          <p:nvPr/>
        </p:nvGrpSpPr>
        <p:grpSpPr>
          <a:xfrm>
            <a:off x="375100" y="1955750"/>
            <a:ext cx="8080500" cy="4182926"/>
            <a:chOff x="375100" y="1955750"/>
            <a:chExt cx="8080500" cy="4182926"/>
          </a:xfrm>
        </p:grpSpPr>
        <p:sp>
          <p:nvSpPr>
            <p:cNvPr id="182" name="Google Shape;182;p20"/>
            <p:cNvSpPr/>
            <p:nvPr/>
          </p:nvSpPr>
          <p:spPr>
            <a:xfrm>
              <a:off x="375100" y="1955750"/>
              <a:ext cx="8080500" cy="245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65217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50"/>
                <a:buFont typeface="Source Sans 3"/>
                <a:buNone/>
              </a:pPr>
              <a:r>
                <a:rPr lang="en-US" sz="2150" i="0" u="none" strike="noStrike" cap="non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With a clean dataset in hand, we moved to the exploratory phase, uncovering initial patterns, relationships, and insights that will guide our understanding of customer behavior and campaign effectiveness.</a:t>
              </a:r>
              <a:endParaRPr sz="2150" i="0" u="none" strike="noStrike" cap="none"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83" name="Google Shape;183;p20"/>
            <p:cNvSpPr/>
            <p:nvPr/>
          </p:nvSpPr>
          <p:spPr>
            <a:xfrm>
              <a:off x="658206" y="4315817"/>
              <a:ext cx="2747700" cy="48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24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5"/>
                <a:buFont typeface="Lora"/>
                <a:buNone/>
              </a:pPr>
              <a:r>
                <a:rPr lang="en-US" sz="1604" b="0" i="0" u="none" strike="noStrike" cap="none">
                  <a:solidFill>
                    <a:srgbClr val="000000"/>
                  </a:solidFill>
                  <a:latin typeface="Lora"/>
                  <a:ea typeface="Lora"/>
                  <a:cs typeface="Lora"/>
                  <a:sym typeface="Lora"/>
                </a:rPr>
                <a:t>Relationships</a:t>
              </a:r>
              <a:endParaRPr sz="1604" b="0" i="0" u="none" strike="noStrike" cap="none"/>
            </a:p>
          </p:txBody>
        </p:sp>
        <p:sp>
          <p:nvSpPr>
            <p:cNvPr id="184" name="Google Shape;184;p20"/>
            <p:cNvSpPr/>
            <p:nvPr/>
          </p:nvSpPr>
          <p:spPr>
            <a:xfrm>
              <a:off x="2334557" y="5910076"/>
              <a:ext cx="1823700" cy="22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24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5"/>
                <a:buFont typeface="Lora"/>
                <a:buNone/>
              </a:pPr>
              <a:r>
                <a:rPr lang="en-US" sz="1604" b="0" i="0" u="none" strike="noStrike" cap="none">
                  <a:solidFill>
                    <a:srgbClr val="000000"/>
                  </a:solidFill>
                  <a:latin typeface="Lora"/>
                  <a:ea typeface="Lora"/>
                  <a:cs typeface="Lora"/>
                  <a:sym typeface="Lora"/>
                </a:rPr>
                <a:t>Outliers</a:t>
              </a:r>
              <a:endParaRPr sz="1604" b="0" i="0" u="none" strike="noStrike" cap="none"/>
            </a:p>
          </p:txBody>
        </p:sp>
        <p:sp>
          <p:nvSpPr>
            <p:cNvPr id="185" name="Google Shape;185;p20"/>
            <p:cNvSpPr/>
            <p:nvPr/>
          </p:nvSpPr>
          <p:spPr>
            <a:xfrm>
              <a:off x="5370387" y="5090758"/>
              <a:ext cx="1823700" cy="22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24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5"/>
                <a:buFont typeface="Lora"/>
                <a:buNone/>
              </a:pPr>
              <a:r>
                <a:rPr lang="en-US" sz="1604" b="0" i="0" u="none" strike="noStrike" cap="none">
                  <a:solidFill>
                    <a:srgbClr val="000000"/>
                  </a:solidFill>
                  <a:latin typeface="Lora"/>
                  <a:ea typeface="Lora"/>
                  <a:cs typeface="Lora"/>
                  <a:sym typeface="Lora"/>
                </a:rPr>
                <a:t>Patterns</a:t>
              </a:r>
              <a:endParaRPr sz="1604" b="0" i="0" u="none" strike="noStrike" cap="none"/>
            </a:p>
          </p:txBody>
        </p:sp>
      </p:grpSp>
      <p:sp>
        <p:nvSpPr>
          <p:cNvPr id="186" name="Google Shape;186;p20"/>
          <p:cNvSpPr/>
          <p:nvPr/>
        </p:nvSpPr>
        <p:spPr>
          <a:xfrm>
            <a:off x="12504000" y="6103200"/>
            <a:ext cx="2126400" cy="21264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 spd="med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</TotalTime>
  <Words>696</Words>
  <Application>Microsoft Office PowerPoint</Application>
  <PresentationFormat>Custom</PresentationFormat>
  <Paragraphs>79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Consolas</vt:lpstr>
      <vt:lpstr>Lora</vt:lpstr>
      <vt:lpstr>Calibri</vt:lpstr>
      <vt:lpstr>Arial</vt:lpstr>
      <vt:lpstr>Source Sans 3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Abdullah Hamdi Hussein Mohammed 2400988</cp:lastModifiedBy>
  <cp:revision>2</cp:revision>
  <dcterms:modified xsi:type="dcterms:W3CDTF">2025-08-15T11:31:40Z</dcterms:modified>
</cp:coreProperties>
</file>